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jpeg"/>
  <Override PartName="/ppt/media/image8.jpg" ContentType="image/jpeg"/>
  <Override PartName="/ppt/media/image9.jpg" ContentType="image/jpeg"/>
  <Override PartName="/ppt/media/image11.jpg" ContentType="image/jpeg"/>
  <Override PartName="/ppt/notesSlides/notesSlide1.xml" ContentType="application/vnd.openxmlformats-officedocument.presentationml.notesSlide+xml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22"/>
  </p:notesMasterIdLst>
  <p:sldIdLst>
    <p:sldId id="256" r:id="rId2"/>
    <p:sldId id="257" r:id="rId3"/>
    <p:sldId id="276" r:id="rId4"/>
    <p:sldId id="277" r:id="rId5"/>
    <p:sldId id="278" r:id="rId6"/>
    <p:sldId id="279" r:id="rId7"/>
    <p:sldId id="282" r:id="rId8"/>
    <p:sldId id="281" r:id="rId9"/>
    <p:sldId id="280" r:id="rId10"/>
    <p:sldId id="283" r:id="rId11"/>
    <p:sldId id="284" r:id="rId12"/>
    <p:sldId id="286" r:id="rId13"/>
    <p:sldId id="288" r:id="rId14"/>
    <p:sldId id="290" r:id="rId15"/>
    <p:sldId id="291" r:id="rId16"/>
    <p:sldId id="292" r:id="rId17"/>
    <p:sldId id="293" r:id="rId18"/>
    <p:sldId id="285" r:id="rId19"/>
    <p:sldId id="287" r:id="rId20"/>
    <p:sldId id="275" r:id="rId21"/>
  </p:sldIdLst>
  <p:sldSz cx="10693400" cy="7556500"/>
  <p:notesSz cx="10693400" cy="7556500"/>
  <p:embeddedFontLst>
    <p:embeddedFont>
      <p:font typeface="Arial" panose="020B0604020202020204" pitchFamily="34" charset="0"/>
      <p:regular r:id="rId23"/>
      <p:italic r:id="rId24"/>
    </p:embeddedFont>
    <p:embeddedFont>
      <p:font typeface="Arial Black" panose="020B0A04020102020204" pitchFamily="34" charset="0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Schoolbook" panose="02040604050505020304" pitchFamily="18" charset="0"/>
      <p:regular r:id="rId30"/>
      <p:bold r:id="rId31"/>
      <p:italic r:id="rId32"/>
      <p:boldItalic r:id="rId33"/>
    </p:embeddedFont>
    <p:embeddedFont>
      <p:font typeface="Wingdings 2" panose="05020102010507070707" pitchFamily="18" charset="2"/>
      <p:regular r:id="rId34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686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8A460-4C87-4C6B-A2DE-9149D967EAAC}" type="datetimeFigureOut">
              <a:rPr lang="pt-PT" smtClean="0"/>
              <a:t>08/06/2021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EDAF7-405C-4B50-9541-AEEC9A5401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815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EDAF7-405C-4B50-9541-AEEC9A5401B3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688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673350" y="3442406"/>
            <a:ext cx="7218045" cy="2087306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673350" y="5512920"/>
            <a:ext cx="7218045" cy="1511300"/>
          </a:xfrm>
        </p:spPr>
        <p:txBody>
          <a:bodyPr/>
          <a:lstStyle>
            <a:lvl1pPr marL="0" indent="0" algn="l">
              <a:buNone/>
              <a:defRPr sz="1983" b="1">
                <a:solidFill>
                  <a:schemeClr val="tx2"/>
                </a:solidFill>
              </a:defRPr>
            </a:lvl1pPr>
            <a:lvl2pPr marL="503789" indent="0" algn="ctr">
              <a:buNone/>
            </a:lvl2pPr>
            <a:lvl3pPr marL="1007577" indent="0" algn="ctr">
              <a:buNone/>
            </a:lvl3pPr>
            <a:lvl4pPr marL="1511366" indent="0" algn="ctr">
              <a:buNone/>
            </a:lvl4pPr>
            <a:lvl5pPr marL="2015155" indent="0" algn="ctr">
              <a:buNone/>
            </a:lvl5pPr>
            <a:lvl6pPr marL="2518943" indent="0" algn="ctr">
              <a:buNone/>
            </a:lvl6pPr>
            <a:lvl7pPr marL="3022732" indent="0" algn="ctr">
              <a:buNone/>
            </a:lvl7pPr>
            <a:lvl8pPr marL="3526521" indent="0" algn="ctr">
              <a:buNone/>
            </a:lvl8pPr>
            <a:lvl9pPr marL="4030309" indent="0" algn="ctr">
              <a:buNone/>
            </a:lvl9pPr>
          </a:lstStyle>
          <a:p>
            <a:r>
              <a:rPr kumimoji="0" lang="pt-PT"/>
              <a:t>Clique para editar o estilo de subtítulo do Modelo Global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9157551" y="1280805"/>
            <a:ext cx="2518833" cy="44555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8400086" y="4594600"/>
            <a:ext cx="4030133" cy="449123"/>
          </a:xfrm>
        </p:spPr>
        <p:txBody>
          <a:bodyPr/>
          <a:lstStyle/>
          <a:p>
            <a:endParaRPr lang="pt-PT"/>
          </a:p>
        </p:txBody>
      </p:sp>
      <p:sp>
        <p:nvSpPr>
          <p:cNvPr id="10" name="Retângulo 9"/>
          <p:cNvSpPr/>
          <p:nvPr/>
        </p:nvSpPr>
        <p:spPr bwMode="auto">
          <a:xfrm>
            <a:off x="445559" y="0"/>
            <a:ext cx="712893" cy="7556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2" name="Retângulo 11"/>
          <p:cNvSpPr/>
          <p:nvPr/>
        </p:nvSpPr>
        <p:spPr bwMode="auto">
          <a:xfrm>
            <a:off x="323159" y="0"/>
            <a:ext cx="122399" cy="7556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4" name="Retângulo 13"/>
          <p:cNvSpPr/>
          <p:nvPr/>
        </p:nvSpPr>
        <p:spPr bwMode="auto">
          <a:xfrm>
            <a:off x="1158452" y="0"/>
            <a:ext cx="212689" cy="7556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9" name="Retângulo 18"/>
          <p:cNvSpPr/>
          <p:nvPr/>
        </p:nvSpPr>
        <p:spPr bwMode="auto">
          <a:xfrm>
            <a:off x="1334710" y="0"/>
            <a:ext cx="269300" cy="7556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24363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1069340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998837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2019210" y="0"/>
            <a:ext cx="0" cy="7556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247563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10658148" y="0"/>
            <a:ext cx="0" cy="7556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27" name="Retângulo 26"/>
          <p:cNvSpPr/>
          <p:nvPr/>
        </p:nvSpPr>
        <p:spPr bwMode="auto">
          <a:xfrm>
            <a:off x="1425787" y="0"/>
            <a:ext cx="89112" cy="7556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1" name="Elipse 20"/>
          <p:cNvSpPr/>
          <p:nvPr/>
        </p:nvSpPr>
        <p:spPr bwMode="auto">
          <a:xfrm>
            <a:off x="712894" y="3778250"/>
            <a:ext cx="1514898" cy="1427339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3" name="Elipse 22"/>
          <p:cNvSpPr/>
          <p:nvPr/>
        </p:nvSpPr>
        <p:spPr bwMode="auto">
          <a:xfrm>
            <a:off x="1531542" y="5362440"/>
            <a:ext cx="750110" cy="70675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4" name="Elipse 23"/>
          <p:cNvSpPr/>
          <p:nvPr/>
        </p:nvSpPr>
        <p:spPr bwMode="auto">
          <a:xfrm>
            <a:off x="1275957" y="6060882"/>
            <a:ext cx="160401" cy="15113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6" name="Elipse 25"/>
          <p:cNvSpPr/>
          <p:nvPr/>
        </p:nvSpPr>
        <p:spPr bwMode="auto">
          <a:xfrm>
            <a:off x="1946199" y="6377686"/>
            <a:ext cx="320802" cy="3022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5" name="Elipse 24"/>
          <p:cNvSpPr/>
          <p:nvPr/>
        </p:nvSpPr>
        <p:spPr>
          <a:xfrm>
            <a:off x="2227792" y="4953706"/>
            <a:ext cx="427736" cy="403013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550150" y="5430699"/>
            <a:ext cx="712893" cy="570235"/>
          </a:xfrm>
        </p:spPr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2257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400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752715" y="302612"/>
            <a:ext cx="1960457" cy="6447514"/>
          </a:xfrm>
        </p:spPr>
        <p:txBody>
          <a:bodyPr vert="eaVert"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4670" y="302611"/>
            <a:ext cx="7039822" cy="6447514"/>
          </a:xfrm>
        </p:spPr>
        <p:txBody>
          <a:bodyPr vert="eaVert"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172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534670" y="1763183"/>
            <a:ext cx="8732943" cy="5370153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079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73350" y="3190522"/>
            <a:ext cx="7218045" cy="2262752"/>
          </a:xfrm>
        </p:spPr>
        <p:txBody>
          <a:bodyPr/>
          <a:lstStyle>
            <a:lvl1pPr algn="l">
              <a:buNone/>
              <a:defRPr sz="3306" b="1" cap="small" baseline="0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73350" y="5520443"/>
            <a:ext cx="7218045" cy="1511300"/>
          </a:xfrm>
        </p:spPr>
        <p:txBody>
          <a:bodyPr anchor="t"/>
          <a:lstStyle>
            <a:lvl1pPr marL="0" indent="0">
              <a:buNone/>
              <a:defRPr sz="1983" b="1">
                <a:solidFill>
                  <a:schemeClr val="tx2"/>
                </a:solidFill>
              </a:defRPr>
            </a:lvl1pPr>
            <a:lvl2pPr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9155955" y="1276766"/>
            <a:ext cx="2518833" cy="44555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8400305" y="4591448"/>
            <a:ext cx="4030133" cy="449123"/>
          </a:xfrm>
        </p:spPr>
        <p:txBody>
          <a:bodyPr/>
          <a:lstStyle/>
          <a:p>
            <a:endParaRPr lang="pt-PT"/>
          </a:p>
        </p:txBody>
      </p:sp>
      <p:sp>
        <p:nvSpPr>
          <p:cNvPr id="9" name="Retângulo 8"/>
          <p:cNvSpPr/>
          <p:nvPr/>
        </p:nvSpPr>
        <p:spPr bwMode="auto">
          <a:xfrm>
            <a:off x="445559" y="0"/>
            <a:ext cx="712893" cy="7556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0" name="Retângulo 9"/>
          <p:cNvSpPr/>
          <p:nvPr/>
        </p:nvSpPr>
        <p:spPr bwMode="auto">
          <a:xfrm>
            <a:off x="323159" y="0"/>
            <a:ext cx="122399" cy="7556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1" name="Retângulo 10"/>
          <p:cNvSpPr/>
          <p:nvPr/>
        </p:nvSpPr>
        <p:spPr bwMode="auto">
          <a:xfrm>
            <a:off x="1158452" y="0"/>
            <a:ext cx="212689" cy="7556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2" name="Retângulo 11"/>
          <p:cNvSpPr/>
          <p:nvPr/>
        </p:nvSpPr>
        <p:spPr bwMode="auto">
          <a:xfrm>
            <a:off x="1334710" y="0"/>
            <a:ext cx="269300" cy="7556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24363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1069340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998837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2019210" y="0"/>
            <a:ext cx="0" cy="7556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247563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8" name="Retângulo 17"/>
          <p:cNvSpPr/>
          <p:nvPr/>
        </p:nvSpPr>
        <p:spPr bwMode="auto">
          <a:xfrm>
            <a:off x="1425787" y="0"/>
            <a:ext cx="89112" cy="7556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19" name="Elipse 18"/>
          <p:cNvSpPr/>
          <p:nvPr/>
        </p:nvSpPr>
        <p:spPr bwMode="auto">
          <a:xfrm>
            <a:off x="712894" y="3778250"/>
            <a:ext cx="1514898" cy="1427339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0" name="Elipse 19"/>
          <p:cNvSpPr/>
          <p:nvPr/>
        </p:nvSpPr>
        <p:spPr bwMode="auto">
          <a:xfrm>
            <a:off x="1549168" y="5362440"/>
            <a:ext cx="750110" cy="70675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1" name="Elipse 20"/>
          <p:cNvSpPr/>
          <p:nvPr/>
        </p:nvSpPr>
        <p:spPr bwMode="auto">
          <a:xfrm>
            <a:off x="1275957" y="6060882"/>
            <a:ext cx="160401" cy="15113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2" name="Elipse 21"/>
          <p:cNvSpPr/>
          <p:nvPr/>
        </p:nvSpPr>
        <p:spPr bwMode="auto">
          <a:xfrm>
            <a:off x="1946199" y="6381044"/>
            <a:ext cx="320802" cy="3022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3" name="Elipse 22"/>
          <p:cNvSpPr/>
          <p:nvPr/>
        </p:nvSpPr>
        <p:spPr bwMode="auto">
          <a:xfrm>
            <a:off x="2197433" y="4936173"/>
            <a:ext cx="427736" cy="403013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10639540" y="0"/>
            <a:ext cx="0" cy="7556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567776" y="5430699"/>
            <a:ext cx="712893" cy="570235"/>
          </a:xfrm>
        </p:spPr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9826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534670" y="1763183"/>
            <a:ext cx="4277360" cy="503766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93818" y="1763183"/>
            <a:ext cx="4277360" cy="503766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0222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70" y="300860"/>
            <a:ext cx="8822055" cy="1259417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534670" y="2602794"/>
            <a:ext cx="4277360" cy="428201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5112782" y="2602794"/>
            <a:ext cx="4277360" cy="428201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534670" y="1729599"/>
            <a:ext cx="4277360" cy="7254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204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5079365" y="1729599"/>
            <a:ext cx="4277360" cy="7254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204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30765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444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128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10247842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4156424" y="3510915"/>
            <a:ext cx="6951980" cy="534670"/>
          </a:xfrm>
        </p:spPr>
        <p:txBody>
          <a:bodyPr anchor="b"/>
          <a:lstStyle>
            <a:lvl1pPr algn="l">
              <a:buNone/>
              <a:defRPr sz="2204" b="1" cap="small" baseline="0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7966583" y="302260"/>
            <a:ext cx="1785798" cy="5491057"/>
          </a:xfrm>
        </p:spPr>
        <p:txBody>
          <a:bodyPr/>
          <a:lstStyle>
            <a:lvl1pPr marL="0" indent="0">
              <a:spcBef>
                <a:spcPts val="441"/>
              </a:spcBef>
              <a:spcAft>
                <a:spcPts val="1102"/>
              </a:spcAft>
              <a:buNone/>
              <a:defRPr sz="1322"/>
            </a:lvl1pPr>
            <a:lvl2pPr>
              <a:buNone/>
              <a:defRPr sz="1322"/>
            </a:lvl2pPr>
            <a:lvl3pPr>
              <a:buNone/>
              <a:defRPr sz="1102"/>
            </a:lvl3pPr>
            <a:lvl4pPr>
              <a:buNone/>
              <a:defRPr sz="992"/>
            </a:lvl4pPr>
            <a:lvl5pPr>
              <a:buNone/>
              <a:defRPr sz="992"/>
            </a:lvl5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7307157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7241546" y="0"/>
            <a:ext cx="0" cy="7556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515177" y="0"/>
            <a:ext cx="0" cy="7556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2" name="Retângulo 11"/>
          <p:cNvSpPr/>
          <p:nvPr/>
        </p:nvSpPr>
        <p:spPr bwMode="auto">
          <a:xfrm>
            <a:off x="10336953" y="0"/>
            <a:ext cx="356447" cy="7556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426065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4" name="Elipse 13"/>
          <p:cNvSpPr/>
          <p:nvPr/>
        </p:nvSpPr>
        <p:spPr>
          <a:xfrm>
            <a:off x="9538513" y="6297083"/>
            <a:ext cx="641604" cy="60452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56447" y="302260"/>
            <a:ext cx="6594263" cy="6972131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847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10247842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3" name="Elipse 12"/>
          <p:cNvSpPr/>
          <p:nvPr/>
        </p:nvSpPr>
        <p:spPr>
          <a:xfrm>
            <a:off x="9538513" y="6297083"/>
            <a:ext cx="641604" cy="60452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4131027" y="3510915"/>
            <a:ext cx="6951980" cy="534670"/>
          </a:xfrm>
        </p:spPr>
        <p:txBody>
          <a:bodyPr anchor="b"/>
          <a:lstStyle>
            <a:lvl1pPr algn="l">
              <a:buNone/>
              <a:defRPr sz="2204" b="1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7218045" cy="75565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526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PT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12225" y="291765"/>
            <a:ext cx="1782233" cy="5460831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10"/>
              </a:spcBef>
              <a:spcAft>
                <a:spcPts val="441"/>
              </a:spcAft>
              <a:buFontTx/>
              <a:buNone/>
              <a:defRPr sz="1322"/>
            </a:lvl1pPr>
            <a:lvl2pPr>
              <a:defRPr sz="1322"/>
            </a:lvl2pPr>
            <a:lvl3pPr>
              <a:defRPr sz="1102"/>
            </a:lvl3pPr>
            <a:lvl4pPr>
              <a:defRPr sz="992"/>
            </a:lvl4pPr>
            <a:lvl5pPr>
              <a:defRPr sz="992"/>
            </a:lvl5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10515177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1" name="Retângulo 10"/>
          <p:cNvSpPr/>
          <p:nvPr/>
        </p:nvSpPr>
        <p:spPr bwMode="auto">
          <a:xfrm>
            <a:off x="10336953" y="0"/>
            <a:ext cx="356447" cy="75565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10426065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7307157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7241546" y="0"/>
            <a:ext cx="0" cy="7556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70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0247842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534670" y="302610"/>
            <a:ext cx="8732943" cy="1259417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534670" y="1763183"/>
            <a:ext cx="8732943" cy="537015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8943510" y="1179060"/>
            <a:ext cx="2216573" cy="449123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322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8282796" y="4105523"/>
            <a:ext cx="3526367" cy="427736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322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89112" y="0"/>
            <a:ext cx="0" cy="7556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10515177" y="0"/>
            <a:ext cx="0" cy="7556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0" name="Retângulo 9"/>
          <p:cNvSpPr/>
          <p:nvPr/>
        </p:nvSpPr>
        <p:spPr bwMode="auto">
          <a:xfrm>
            <a:off x="10336953" y="0"/>
            <a:ext cx="356447" cy="7556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426065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2" name="Elipse 11"/>
          <p:cNvSpPr/>
          <p:nvPr/>
        </p:nvSpPr>
        <p:spPr>
          <a:xfrm>
            <a:off x="9538513" y="6297083"/>
            <a:ext cx="641604" cy="60452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9506433" y="6318074"/>
            <a:ext cx="712893" cy="574294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543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572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3306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2273" indent="-302273" algn="l" rtl="0" eaLnBrk="1" latinLnBrk="0" hangingPunct="1">
        <a:spcBef>
          <a:spcPts val="661"/>
        </a:spcBef>
        <a:buClr>
          <a:schemeClr val="accent1"/>
        </a:buClr>
        <a:buSzPct val="70000"/>
        <a:buFont typeface="Wingdings"/>
        <a:buChar char=""/>
        <a:defRPr kumimoji="0"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705304" indent="-302273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314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indent="-201515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309851" indent="-201515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1612124" indent="-201515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1914397" indent="-201515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763" kern="1200">
          <a:solidFill>
            <a:schemeClr val="tx2"/>
          </a:solidFill>
          <a:latin typeface="+mn-lt"/>
          <a:ea typeface="+mn-ea"/>
          <a:cs typeface="+mn-cs"/>
        </a:defRPr>
      </a:lvl6pPr>
      <a:lvl7pPr marL="2216670" indent="-201515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543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8943" indent="-201515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543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821217" indent="-201515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543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ebcitation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2237" y="3331617"/>
            <a:ext cx="5312777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9090" marR="5080" indent="-2867025">
              <a:lnSpc>
                <a:spcPct val="100000"/>
              </a:lnSpc>
              <a:spcBef>
                <a:spcPts val="100"/>
              </a:spcBef>
            </a:pPr>
            <a:r>
              <a:rPr lang="pt-PT" b="1" spc="-10" dirty="0">
                <a:solidFill>
                  <a:schemeClr val="tx1"/>
                </a:solidFill>
              </a:rPr>
              <a:t>UNIDADE II</a:t>
            </a:r>
            <a:r>
              <a:rPr lang="pt-PT" b="1" dirty="0">
                <a:solidFill>
                  <a:schemeClr val="tx1"/>
                </a:solidFill>
              </a:rPr>
              <a:t>: </a:t>
            </a:r>
            <a:r>
              <a:rPr lang="pt-PT" b="1" spc="-10" dirty="0">
                <a:solidFill>
                  <a:schemeClr val="tx1"/>
                </a:solidFill>
              </a:rPr>
              <a:t>GRAFOS</a:t>
            </a:r>
            <a:endParaRPr b="1" spc="-4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7100" y="4768850"/>
            <a:ext cx="8244454" cy="190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 indent="-121285">
              <a:lnSpc>
                <a:spcPct val="100000"/>
              </a:lnSpc>
              <a:spcBef>
                <a:spcPts val="100"/>
              </a:spcBef>
              <a:buSzPct val="96296"/>
              <a:buFont typeface="Arial"/>
              <a:buChar char="•"/>
              <a:tabLst>
                <a:tab pos="133985" algn="l"/>
              </a:tabLst>
            </a:pPr>
            <a:r>
              <a:rPr sz="2700" b="1" spc="-5" dirty="0">
                <a:latin typeface="+mj-lt"/>
                <a:cs typeface="Calibri"/>
              </a:rPr>
              <a:t>Sumário:</a:t>
            </a:r>
            <a:endParaRPr sz="2700" b="1" dirty="0">
              <a:latin typeface="+mj-lt"/>
              <a:cs typeface="Calibri"/>
            </a:endParaRPr>
          </a:p>
          <a:p>
            <a:pPr marL="577215" lvl="1" indent="-108585">
              <a:lnSpc>
                <a:spcPct val="100000"/>
              </a:lnSpc>
              <a:spcBef>
                <a:spcPts val="10"/>
              </a:spcBef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15" dirty="0">
                <a:latin typeface="+mj-lt"/>
                <a:cs typeface="Calibri"/>
              </a:rPr>
              <a:t>Introdução</a:t>
            </a:r>
            <a:endParaRPr sz="2400" dirty="0">
              <a:latin typeface="+mj-lt"/>
              <a:cs typeface="Calibri"/>
            </a:endParaRPr>
          </a:p>
          <a:p>
            <a:pPr marL="577215" lvl="1" indent="-108585">
              <a:lnSpc>
                <a:spcPct val="100000"/>
              </a:lnSpc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5" dirty="0">
                <a:latin typeface="+mj-lt"/>
                <a:cs typeface="Calibri"/>
              </a:rPr>
              <a:t>Conceito</a:t>
            </a:r>
            <a:r>
              <a:rPr sz="2400" spc="-45" dirty="0">
                <a:latin typeface="+mj-lt"/>
                <a:cs typeface="Calibri"/>
              </a:rPr>
              <a:t> </a:t>
            </a:r>
            <a:r>
              <a:rPr sz="2400" spc="-5" dirty="0">
                <a:latin typeface="+mj-lt"/>
                <a:cs typeface="Calibri"/>
              </a:rPr>
              <a:t>de</a:t>
            </a:r>
            <a:r>
              <a:rPr sz="2400" spc="-30" dirty="0">
                <a:latin typeface="+mj-lt"/>
                <a:cs typeface="Calibri"/>
              </a:rPr>
              <a:t> </a:t>
            </a:r>
            <a:r>
              <a:rPr lang="pt-PT" sz="2400" spc="-10" dirty="0">
                <a:latin typeface="+mj-lt"/>
                <a:cs typeface="Calibri"/>
              </a:rPr>
              <a:t>grafos</a:t>
            </a:r>
            <a:endParaRPr sz="2400" dirty="0">
              <a:latin typeface="+mj-lt"/>
              <a:cs typeface="Calibri"/>
            </a:endParaRPr>
          </a:p>
          <a:p>
            <a:pPr marL="577215" lvl="1" indent="-108585">
              <a:lnSpc>
                <a:spcPct val="100000"/>
              </a:lnSpc>
              <a:buSzPct val="95833"/>
              <a:buFont typeface="Arial"/>
              <a:buChar char="•"/>
              <a:tabLst>
                <a:tab pos="577850" algn="l"/>
              </a:tabLst>
            </a:pPr>
            <a:r>
              <a:rPr lang="pt-PT" sz="2400" spc="-10" dirty="0">
                <a:latin typeface="+mj-lt"/>
                <a:cs typeface="Calibri"/>
              </a:rPr>
              <a:t>Caminhos e ciclos</a:t>
            </a:r>
            <a:endParaRPr sz="2400" dirty="0">
              <a:latin typeface="+mj-lt"/>
              <a:cs typeface="Calibri"/>
            </a:endParaRPr>
          </a:p>
          <a:p>
            <a:pPr marL="577215" lvl="1" indent="-108585">
              <a:lnSpc>
                <a:spcPct val="100000"/>
              </a:lnSpc>
              <a:buSzPct val="95833"/>
              <a:buFont typeface="Arial"/>
              <a:buChar char="•"/>
              <a:tabLst>
                <a:tab pos="577850" algn="l"/>
              </a:tabLst>
            </a:pPr>
            <a:r>
              <a:rPr lang="pt-PT" sz="2400" spc="-15" dirty="0">
                <a:latin typeface="+mj-lt"/>
                <a:cs typeface="Calibri"/>
              </a:rPr>
              <a:t>Algoritmo de caminho</a:t>
            </a:r>
            <a:endParaRPr sz="2400" dirty="0">
              <a:latin typeface="+mj-lt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D00E9E-7640-411E-B876-6A3D5D92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8" y="309443"/>
            <a:ext cx="1131911" cy="12021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911D2C1-E785-41AC-B600-E9BB8157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43" y="249371"/>
            <a:ext cx="1513883" cy="1322253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8DB93E34-76A3-4E2F-83C6-E45056B62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309861"/>
            <a:ext cx="6899052" cy="577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REP</a:t>
            </a:r>
            <a:r>
              <a:rPr lang="pt-PT" altLang="pt-PT" sz="1600" b="1" dirty="0">
                <a:latin typeface="Arial Black" panose="020B0A04020102020204" pitchFamily="34" charset="0"/>
              </a:rPr>
              <a:t>Ú</a:t>
            </a: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BLICA DE ANGOLA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INSTITUTO SUPERIOR POLITÉCNICO MARAVILHA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DEPARTAMENTO DE CIÊNCIAS E TECNOLOGIAS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DE89368-6010-4BF2-97B2-69B7F0090151}"/>
              </a:ext>
            </a:extLst>
          </p:cNvPr>
          <p:cNvSpPr txBox="1">
            <a:spLocks/>
          </p:cNvSpPr>
          <p:nvPr/>
        </p:nvSpPr>
        <p:spPr>
          <a:xfrm>
            <a:off x="2166826" y="1991546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08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27985" marR="5080" indent="-2915920">
              <a:spcBef>
                <a:spcPts val="100"/>
              </a:spcBef>
            </a:pPr>
            <a:r>
              <a:rPr lang="pt-PT" sz="3600" b="1" spc="-10" dirty="0">
                <a:solidFill>
                  <a:schemeClr val="accent2">
                    <a:lumMod val="50000"/>
                  </a:schemeClr>
                </a:solidFill>
              </a:rPr>
              <a:t>Inteligência Artificial </a:t>
            </a:r>
            <a:endParaRPr lang="pt-PT" sz="3600" b="1" spc="-5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7AF0B4D-8482-4D83-8A46-FBA3637F10D6}"/>
              </a:ext>
            </a:extLst>
          </p:cNvPr>
          <p:cNvSpPr txBox="1"/>
          <p:nvPr/>
        </p:nvSpPr>
        <p:spPr>
          <a:xfrm>
            <a:off x="4127500" y="7063630"/>
            <a:ext cx="2362200" cy="33919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484"/>
              </a:spcBef>
              <a:buSzPct val="96666"/>
              <a:tabLst>
                <a:tab pos="147320" algn="l"/>
              </a:tabLst>
            </a:pPr>
            <a:r>
              <a:rPr lang="pt-PT" spc="-5" dirty="0">
                <a:latin typeface="+mj-lt"/>
                <a:cs typeface="Carlito"/>
              </a:rPr>
              <a:t>Zinga Firmino René</a:t>
            </a:r>
            <a:endParaRPr dirty="0">
              <a:latin typeface="+mj-lt"/>
              <a:cs typeface="Carlito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35741D4-A421-4528-BAA7-DB656AA11077}"/>
              </a:ext>
            </a:extLst>
          </p:cNvPr>
          <p:cNvSpPr/>
          <p:nvPr/>
        </p:nvSpPr>
        <p:spPr>
          <a:xfrm>
            <a:off x="7251700" y="4228072"/>
            <a:ext cx="2932320" cy="3174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448432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Conceito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546100" y="1464038"/>
            <a:ext cx="9601200" cy="158825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Ciclo simples: </a:t>
            </a:r>
            <a:r>
              <a:rPr lang="pt-PT" sz="3200" spc="-5" dirty="0" err="1">
                <a:latin typeface="+mj-lt"/>
                <a:cs typeface="Calibri"/>
              </a:rPr>
              <a:t>È</a:t>
            </a:r>
            <a:r>
              <a:rPr lang="pt-PT" sz="3200" spc="-5" dirty="0">
                <a:latin typeface="+mj-lt"/>
                <a:cs typeface="Calibri"/>
              </a:rPr>
              <a:t> um caminho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simples</a:t>
            </a:r>
            <a:r>
              <a:rPr lang="pt-PT" sz="3200" spc="-5" dirty="0">
                <a:latin typeface="+mj-lt"/>
                <a:cs typeface="Calibri"/>
              </a:rPr>
              <a:t> de longitude de </a:t>
            </a:r>
            <a:r>
              <a:rPr lang="pt-PT" sz="3200" spc="-5" dirty="0" err="1">
                <a:latin typeface="+mj-lt"/>
                <a:cs typeface="Calibri"/>
              </a:rPr>
              <a:t>pelomenos</a:t>
            </a:r>
            <a:r>
              <a:rPr lang="pt-PT" sz="3200" spc="-5" dirty="0">
                <a:latin typeface="+mj-lt"/>
                <a:cs typeface="Calibri"/>
              </a:rPr>
              <a:t> 1, que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começa</a:t>
            </a:r>
            <a:r>
              <a:rPr lang="pt-PT" sz="3200" spc="-5" dirty="0">
                <a:latin typeface="+mj-lt"/>
                <a:cs typeface="Calibri"/>
              </a:rPr>
              <a:t> e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termina</a:t>
            </a:r>
            <a:r>
              <a:rPr lang="pt-PT" sz="3200" spc="-5" dirty="0">
                <a:latin typeface="+mj-lt"/>
                <a:cs typeface="Calibri"/>
              </a:rPr>
              <a:t> no mesmo vértice.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08EF97-E786-4DBF-AF30-5D5F1C6C3A6D}"/>
              </a:ext>
            </a:extLst>
          </p:cNvPr>
          <p:cNvSpPr/>
          <p:nvPr/>
        </p:nvSpPr>
        <p:spPr>
          <a:xfrm>
            <a:off x="1817594" y="3561596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023F13-E0B9-484C-8A18-3C0051A1DD25}"/>
              </a:ext>
            </a:extLst>
          </p:cNvPr>
          <p:cNvSpPr/>
          <p:nvPr/>
        </p:nvSpPr>
        <p:spPr>
          <a:xfrm>
            <a:off x="3441700" y="4397739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A12A2F-2901-4ECE-A43A-02B1D9D56741}"/>
              </a:ext>
            </a:extLst>
          </p:cNvPr>
          <p:cNvSpPr/>
          <p:nvPr/>
        </p:nvSpPr>
        <p:spPr>
          <a:xfrm>
            <a:off x="1841500" y="514985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A5D35948-D959-4FC2-84C0-9370C53937F6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2122394" y="4094996"/>
            <a:ext cx="23906" cy="1054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AF0AE2E1-8D59-4066-8D2B-39071F07974E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2451100" y="4853024"/>
            <a:ext cx="1079874" cy="45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A3790C78-347F-4612-8CE7-9EE131741D03}"/>
              </a:ext>
            </a:extLst>
          </p:cNvPr>
          <p:cNvCxnSpPr>
            <a:cxnSpLocks/>
            <a:stCxn id="7" idx="1"/>
            <a:endCxn id="3" idx="6"/>
          </p:cNvCxnSpPr>
          <p:nvPr/>
        </p:nvCxnSpPr>
        <p:spPr>
          <a:xfrm flipH="1" flipV="1">
            <a:off x="2427194" y="3828296"/>
            <a:ext cx="1103780" cy="6475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5BF3AB65-C5C1-426E-A3A3-3EBF0403D696}"/>
              </a:ext>
            </a:extLst>
          </p:cNvPr>
          <p:cNvCxnSpPr>
            <a:cxnSpLocks/>
          </p:cNvCxnSpPr>
          <p:nvPr/>
        </p:nvCxnSpPr>
        <p:spPr>
          <a:xfrm flipV="1">
            <a:off x="2030412" y="4094997"/>
            <a:ext cx="0" cy="120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ject 3">
            <a:extLst>
              <a:ext uri="{FF2B5EF4-FFF2-40B4-BE49-F238E27FC236}">
                <a16:creationId xmlns:a16="http://schemas.microsoft.com/office/drawing/2014/main" id="{CE3D9096-4CE7-415A-9BA7-F3735A6BFFD8}"/>
              </a:ext>
            </a:extLst>
          </p:cNvPr>
          <p:cNvSpPr txBox="1"/>
          <p:nvPr/>
        </p:nvSpPr>
        <p:spPr>
          <a:xfrm>
            <a:off x="4660900" y="5839731"/>
            <a:ext cx="4625639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Ciclo simples: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A B A</a:t>
            </a:r>
            <a:endParaRPr sz="3200" b="1" dirty="0">
              <a:solidFill>
                <a:srgbClr val="FF0000"/>
              </a:solidFill>
              <a:latin typeface="+mj-lt"/>
              <a:cs typeface="Calibri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0311A98-DCAE-4BC7-8A13-89353305EC2C}"/>
              </a:ext>
            </a:extLst>
          </p:cNvPr>
          <p:cNvSpPr txBox="1"/>
          <p:nvPr/>
        </p:nvSpPr>
        <p:spPr>
          <a:xfrm>
            <a:off x="5521661" y="6478586"/>
            <a:ext cx="4625639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longitude: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2</a:t>
            </a:r>
            <a:endParaRPr sz="3200" b="1" dirty="0">
              <a:solidFill>
                <a:srgbClr val="FF0000"/>
              </a:solidFill>
              <a:latin typeface="+mj-lt"/>
              <a:cs typeface="Calibri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9772B61A-C323-4BE8-B00E-ED72381115A5}"/>
              </a:ext>
            </a:extLst>
          </p:cNvPr>
          <p:cNvSpPr txBox="1"/>
          <p:nvPr/>
        </p:nvSpPr>
        <p:spPr>
          <a:xfrm>
            <a:off x="4677186" y="4597506"/>
            <a:ext cx="4625639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Caminho: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A B C A</a:t>
            </a:r>
            <a:endParaRPr sz="3200" b="1" dirty="0">
              <a:solidFill>
                <a:srgbClr val="FF0000"/>
              </a:solidFill>
              <a:latin typeface="+mj-lt"/>
              <a:cs typeface="Calibri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45D51D82-EAA1-41CF-B0DD-52BA4E5F26CE}"/>
              </a:ext>
            </a:extLst>
          </p:cNvPr>
          <p:cNvSpPr txBox="1"/>
          <p:nvPr/>
        </p:nvSpPr>
        <p:spPr>
          <a:xfrm>
            <a:off x="5537947" y="5236361"/>
            <a:ext cx="4625639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longitude: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3</a:t>
            </a:r>
            <a:endParaRPr sz="3200" dirty="0">
              <a:solidFill>
                <a:srgbClr val="FF0000"/>
              </a:solidFill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7173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5BF3AB65-C5C1-426E-A3A3-3EBF0403D696}"/>
              </a:ext>
            </a:extLst>
          </p:cNvPr>
          <p:cNvCxnSpPr>
            <a:cxnSpLocks/>
          </p:cNvCxnSpPr>
          <p:nvPr/>
        </p:nvCxnSpPr>
        <p:spPr>
          <a:xfrm flipV="1">
            <a:off x="2030412" y="4770908"/>
            <a:ext cx="0" cy="120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448432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Conceito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774700" y="1583755"/>
            <a:ext cx="9372600" cy="109581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Grau de um vértice: </a:t>
            </a:r>
            <a:r>
              <a:rPr lang="pt-PT" sz="3200" spc="-5" dirty="0">
                <a:latin typeface="+mj-lt"/>
                <a:cs typeface="Calibri"/>
              </a:rPr>
              <a:t>É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quantidade</a:t>
            </a:r>
            <a:r>
              <a:rPr lang="pt-PT" sz="3200" spc="-5" dirty="0">
                <a:latin typeface="+mj-lt"/>
                <a:cs typeface="Calibri"/>
              </a:rPr>
              <a:t> de nós disponíveis a um determinado nó.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08EF97-E786-4DBF-AF30-5D5F1C6C3A6D}"/>
              </a:ext>
            </a:extLst>
          </p:cNvPr>
          <p:cNvSpPr/>
          <p:nvPr/>
        </p:nvSpPr>
        <p:spPr>
          <a:xfrm>
            <a:off x="1817594" y="4237507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023F13-E0B9-484C-8A18-3C0051A1DD25}"/>
              </a:ext>
            </a:extLst>
          </p:cNvPr>
          <p:cNvSpPr/>
          <p:nvPr/>
        </p:nvSpPr>
        <p:spPr>
          <a:xfrm>
            <a:off x="3441700" y="507365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A12A2F-2901-4ECE-A43A-02B1D9D56741}"/>
              </a:ext>
            </a:extLst>
          </p:cNvPr>
          <p:cNvSpPr/>
          <p:nvPr/>
        </p:nvSpPr>
        <p:spPr>
          <a:xfrm>
            <a:off x="1841500" y="5825761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A5D35948-D959-4FC2-84C0-9370C53937F6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2122394" y="4770907"/>
            <a:ext cx="23906" cy="1054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AF0AE2E1-8D59-4066-8D2B-39071F07974E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2451100" y="5528935"/>
            <a:ext cx="1079874" cy="45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A3790C78-347F-4612-8CE7-9EE131741D03}"/>
              </a:ext>
            </a:extLst>
          </p:cNvPr>
          <p:cNvCxnSpPr>
            <a:cxnSpLocks/>
            <a:stCxn id="7" idx="1"/>
            <a:endCxn id="3" idx="6"/>
          </p:cNvCxnSpPr>
          <p:nvPr/>
        </p:nvCxnSpPr>
        <p:spPr>
          <a:xfrm flipH="1" flipV="1">
            <a:off x="2427194" y="4504207"/>
            <a:ext cx="1103780" cy="6475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D8F10B1A-DCC9-443C-9186-010B1F8F875D}"/>
              </a:ext>
            </a:extLst>
          </p:cNvPr>
          <p:cNvSpPr txBox="1"/>
          <p:nvPr/>
        </p:nvSpPr>
        <p:spPr>
          <a:xfrm>
            <a:off x="4882966" y="5055347"/>
            <a:ext cx="3518272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Grau </a:t>
            </a:r>
            <a:r>
              <a:rPr lang="pt-PT" sz="3200" spc="-5" dirty="0">
                <a:latin typeface="+mj-lt"/>
                <a:cs typeface="Calibri"/>
              </a:rPr>
              <a:t>de A: </a:t>
            </a:r>
            <a:r>
              <a:rPr lang="pt-PT" sz="3200" b="1" spc="-5" dirty="0">
                <a:solidFill>
                  <a:srgbClr val="FF0000"/>
                </a:solidFill>
                <a:latin typeface="+mj-lt"/>
                <a:cs typeface="Calibri"/>
              </a:rPr>
              <a:t>1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58D560D-EE5A-465B-BE42-56CE3B0AC9D4}"/>
              </a:ext>
            </a:extLst>
          </p:cNvPr>
          <p:cNvSpPr txBox="1"/>
          <p:nvPr/>
        </p:nvSpPr>
        <p:spPr>
          <a:xfrm>
            <a:off x="4882966" y="5658717"/>
            <a:ext cx="297833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Grau </a:t>
            </a:r>
            <a:r>
              <a:rPr lang="pt-PT" sz="3200" spc="-5" dirty="0">
                <a:latin typeface="+mj-lt"/>
                <a:cs typeface="Calibri"/>
              </a:rPr>
              <a:t>de B: </a:t>
            </a:r>
            <a:r>
              <a:rPr lang="pt-PT" sz="3200" b="1" spc="-5" dirty="0">
                <a:solidFill>
                  <a:srgbClr val="FF0000"/>
                </a:solidFill>
                <a:latin typeface="+mj-lt"/>
                <a:cs typeface="Calibri"/>
              </a:rPr>
              <a:t>2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EDCDEAFA-F65F-4317-9875-18E13C8B0F6B}"/>
              </a:ext>
            </a:extLst>
          </p:cNvPr>
          <p:cNvSpPr txBox="1"/>
          <p:nvPr/>
        </p:nvSpPr>
        <p:spPr>
          <a:xfrm>
            <a:off x="4882966" y="6211228"/>
            <a:ext cx="297833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Grau </a:t>
            </a:r>
            <a:r>
              <a:rPr lang="pt-PT" sz="3200" spc="-5" dirty="0">
                <a:latin typeface="+mj-lt"/>
                <a:cs typeface="Calibri"/>
              </a:rPr>
              <a:t>de C: </a:t>
            </a:r>
            <a:r>
              <a:rPr lang="pt-PT" sz="3200" b="1" spc="-5" dirty="0">
                <a:solidFill>
                  <a:srgbClr val="FF0000"/>
                </a:solidFill>
                <a:latin typeface="+mj-lt"/>
                <a:cs typeface="Calibri"/>
              </a:rPr>
              <a:t>1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890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5BF3AB65-C5C1-426E-A3A3-3EBF0403D696}"/>
              </a:ext>
            </a:extLst>
          </p:cNvPr>
          <p:cNvCxnSpPr>
            <a:cxnSpLocks/>
          </p:cNvCxnSpPr>
          <p:nvPr/>
        </p:nvCxnSpPr>
        <p:spPr>
          <a:xfrm flipV="1">
            <a:off x="2030412" y="3702051"/>
            <a:ext cx="0" cy="120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448432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Conceito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774700" y="1583755"/>
            <a:ext cx="93726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Um </a:t>
            </a:r>
            <a:r>
              <a:rPr lang="pt-PT" sz="3200" b="1" spc="-5" dirty="0">
                <a:latin typeface="+mj-lt"/>
                <a:cs typeface="Calibri"/>
              </a:rPr>
              <a:t>nó </a:t>
            </a:r>
            <a:r>
              <a:rPr lang="pt-PT" sz="3200" spc="-5" dirty="0">
                <a:latin typeface="+mj-lt"/>
                <a:cs typeface="Calibri"/>
              </a:rPr>
              <a:t>é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par</a:t>
            </a:r>
            <a:r>
              <a:rPr lang="pt-PT" sz="3200" spc="-5" dirty="0">
                <a:latin typeface="+mj-lt"/>
                <a:cs typeface="Calibri"/>
              </a:rPr>
              <a:t> ou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ímpar</a:t>
            </a:r>
            <a:r>
              <a:rPr lang="pt-PT" sz="3200" spc="-5" dirty="0">
                <a:latin typeface="+mj-lt"/>
                <a:cs typeface="Calibri"/>
              </a:rPr>
              <a:t> segundo o seu grau.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08EF97-E786-4DBF-AF30-5D5F1C6C3A6D}"/>
              </a:ext>
            </a:extLst>
          </p:cNvPr>
          <p:cNvSpPr/>
          <p:nvPr/>
        </p:nvSpPr>
        <p:spPr>
          <a:xfrm>
            <a:off x="1817594" y="316865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023F13-E0B9-484C-8A18-3C0051A1DD25}"/>
              </a:ext>
            </a:extLst>
          </p:cNvPr>
          <p:cNvSpPr/>
          <p:nvPr/>
        </p:nvSpPr>
        <p:spPr>
          <a:xfrm>
            <a:off x="3441700" y="4004793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A12A2F-2901-4ECE-A43A-02B1D9D56741}"/>
              </a:ext>
            </a:extLst>
          </p:cNvPr>
          <p:cNvSpPr/>
          <p:nvPr/>
        </p:nvSpPr>
        <p:spPr>
          <a:xfrm>
            <a:off x="1841500" y="4756904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A5D35948-D959-4FC2-84C0-9370C53937F6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2122394" y="3702050"/>
            <a:ext cx="23906" cy="1054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AF0AE2E1-8D59-4066-8D2B-39071F07974E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2451100" y="4460078"/>
            <a:ext cx="1079874" cy="451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A3790C78-347F-4612-8CE7-9EE131741D03}"/>
              </a:ext>
            </a:extLst>
          </p:cNvPr>
          <p:cNvCxnSpPr>
            <a:cxnSpLocks/>
            <a:stCxn id="7" idx="1"/>
            <a:endCxn id="3" idx="6"/>
          </p:cNvCxnSpPr>
          <p:nvPr/>
        </p:nvCxnSpPr>
        <p:spPr>
          <a:xfrm flipH="1" flipV="1">
            <a:off x="2427194" y="3435350"/>
            <a:ext cx="1103780" cy="6475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D8F10B1A-DCC9-443C-9186-010B1F8F875D}"/>
              </a:ext>
            </a:extLst>
          </p:cNvPr>
          <p:cNvSpPr txBox="1"/>
          <p:nvPr/>
        </p:nvSpPr>
        <p:spPr>
          <a:xfrm>
            <a:off x="5041900" y="4307849"/>
            <a:ext cx="457088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A </a:t>
            </a:r>
            <a:r>
              <a:rPr lang="pt-PT" sz="3200" spc="-5" dirty="0">
                <a:latin typeface="+mj-lt"/>
                <a:cs typeface="Calibri"/>
              </a:rPr>
              <a:t> Grau </a:t>
            </a:r>
            <a:r>
              <a:rPr lang="en-US" sz="3200" spc="-5" dirty="0">
                <a:latin typeface="+mj-lt"/>
                <a:cs typeface="Calibri"/>
              </a:rPr>
              <a:t>= </a:t>
            </a:r>
            <a:r>
              <a:rPr lang="pt-PT" sz="3200" b="1" spc="-5" dirty="0">
                <a:latin typeface="+mj-lt"/>
                <a:cs typeface="Calibri"/>
              </a:rPr>
              <a:t>2</a:t>
            </a:r>
            <a:r>
              <a:rPr lang="pt-PT" sz="3200" spc="-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;</a:t>
            </a:r>
            <a:r>
              <a:rPr lang="pt-PT" sz="3200" spc="-5" dirty="0">
                <a:latin typeface="+mj-lt"/>
                <a:cs typeface="Calibri"/>
              </a:rPr>
              <a:t>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par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007488E4-4274-4998-B791-DCA49ECC994B}"/>
              </a:ext>
            </a:extLst>
          </p:cNvPr>
          <p:cNvCxnSpPr>
            <a:cxnSpLocks/>
            <a:stCxn id="3" idx="3"/>
            <a:endCxn id="18" idx="0"/>
          </p:cNvCxnSpPr>
          <p:nvPr/>
        </p:nvCxnSpPr>
        <p:spPr>
          <a:xfrm flipH="1">
            <a:off x="865094" y="3623935"/>
            <a:ext cx="1041774" cy="8804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55BC79C-15FB-47FA-85FD-074BC5A3DE8D}"/>
              </a:ext>
            </a:extLst>
          </p:cNvPr>
          <p:cNvSpPr/>
          <p:nvPr/>
        </p:nvSpPr>
        <p:spPr>
          <a:xfrm>
            <a:off x="560294" y="4504358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E586BF-D3F0-4A3B-ADE1-0FDECB58904C}"/>
              </a:ext>
            </a:extLst>
          </p:cNvPr>
          <p:cNvSpPr/>
          <p:nvPr/>
        </p:nvSpPr>
        <p:spPr>
          <a:xfrm>
            <a:off x="1817594" y="6078457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</a:t>
            </a:r>
            <a:endParaRPr lang="pt-PT" b="1" dirty="0">
              <a:solidFill>
                <a:schemeClr val="tx1"/>
              </a:solidFill>
            </a:endParaRPr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F11EDDF3-8468-4630-B800-9A53020FCDF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017494" y="5061704"/>
            <a:ext cx="889374" cy="10948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20652249-C793-43B4-B43C-615E5670A128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2337920" y="4582473"/>
            <a:ext cx="1225178" cy="1574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B3A6C7F8-E113-4403-A319-48DA264E9D34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V="1">
            <a:off x="2122394" y="5290304"/>
            <a:ext cx="23906" cy="788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26F2054E-6E64-4968-B19D-DCD11A1476FB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1080620" y="4959643"/>
            <a:ext cx="889374" cy="10948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3">
            <a:extLst>
              <a:ext uri="{FF2B5EF4-FFF2-40B4-BE49-F238E27FC236}">
                <a16:creationId xmlns:a16="http://schemas.microsoft.com/office/drawing/2014/main" id="{D1D4DE5A-7A2F-4606-B85C-5EF3CDBB2896}"/>
              </a:ext>
            </a:extLst>
          </p:cNvPr>
          <p:cNvSpPr txBox="1"/>
          <p:nvPr/>
        </p:nvSpPr>
        <p:spPr>
          <a:xfrm>
            <a:off x="5105026" y="4954495"/>
            <a:ext cx="457088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B </a:t>
            </a:r>
            <a:r>
              <a:rPr lang="pt-PT" sz="3200" spc="-5" dirty="0">
                <a:latin typeface="+mj-lt"/>
                <a:cs typeface="Calibri"/>
              </a:rPr>
              <a:t> Grau </a:t>
            </a:r>
            <a:r>
              <a:rPr lang="en-US" sz="3200" spc="-5" dirty="0">
                <a:latin typeface="+mj-lt"/>
                <a:cs typeface="Calibri"/>
              </a:rPr>
              <a:t>= </a:t>
            </a:r>
            <a:r>
              <a:rPr lang="pt-PT" sz="3200" b="1" spc="-5" dirty="0">
                <a:latin typeface="+mj-lt"/>
                <a:cs typeface="Calibri"/>
              </a:rPr>
              <a:t>2</a:t>
            </a:r>
            <a:r>
              <a:rPr lang="pt-PT" sz="3200" spc="-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;</a:t>
            </a:r>
            <a:r>
              <a:rPr lang="pt-PT" sz="3200" spc="-5" dirty="0">
                <a:latin typeface="+mj-lt"/>
                <a:cs typeface="Calibri"/>
              </a:rPr>
              <a:t>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par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38" name="object 3">
            <a:extLst>
              <a:ext uri="{FF2B5EF4-FFF2-40B4-BE49-F238E27FC236}">
                <a16:creationId xmlns:a16="http://schemas.microsoft.com/office/drawing/2014/main" id="{A26CB698-152A-4568-A973-FE7BF602B97A}"/>
              </a:ext>
            </a:extLst>
          </p:cNvPr>
          <p:cNvSpPr txBox="1"/>
          <p:nvPr/>
        </p:nvSpPr>
        <p:spPr>
          <a:xfrm>
            <a:off x="5105026" y="5476765"/>
            <a:ext cx="457088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C </a:t>
            </a:r>
            <a:r>
              <a:rPr lang="pt-PT" sz="3200" spc="-5" dirty="0">
                <a:latin typeface="+mj-lt"/>
                <a:cs typeface="Calibri"/>
              </a:rPr>
              <a:t> Grau </a:t>
            </a:r>
            <a:r>
              <a:rPr lang="en-US" sz="3200" spc="-5" dirty="0">
                <a:latin typeface="+mj-lt"/>
                <a:cs typeface="Calibri"/>
              </a:rPr>
              <a:t>= </a:t>
            </a:r>
            <a:r>
              <a:rPr lang="pt-PT" sz="3200" b="1" spc="-5" dirty="0">
                <a:latin typeface="+mj-lt"/>
                <a:cs typeface="Calibri"/>
              </a:rPr>
              <a:t>2</a:t>
            </a:r>
            <a:r>
              <a:rPr lang="pt-PT" sz="3200" spc="-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;</a:t>
            </a:r>
            <a:r>
              <a:rPr lang="pt-PT" sz="3200" spc="-5" dirty="0">
                <a:latin typeface="+mj-lt"/>
                <a:cs typeface="Calibri"/>
              </a:rPr>
              <a:t>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par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A196A56A-9943-45DF-A177-6C0C662B0505}"/>
              </a:ext>
            </a:extLst>
          </p:cNvPr>
          <p:cNvSpPr txBox="1"/>
          <p:nvPr/>
        </p:nvSpPr>
        <p:spPr>
          <a:xfrm>
            <a:off x="5105026" y="6043472"/>
            <a:ext cx="457088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D </a:t>
            </a:r>
            <a:r>
              <a:rPr lang="pt-PT" sz="3200" spc="-5" dirty="0">
                <a:latin typeface="+mj-lt"/>
                <a:cs typeface="Calibri"/>
              </a:rPr>
              <a:t> Grau </a:t>
            </a:r>
            <a:r>
              <a:rPr lang="en-US" sz="3200" spc="-5" dirty="0">
                <a:latin typeface="+mj-lt"/>
                <a:cs typeface="Calibri"/>
              </a:rPr>
              <a:t>= </a:t>
            </a:r>
            <a:r>
              <a:rPr lang="pt-PT" sz="3200" b="1" spc="-5" dirty="0">
                <a:latin typeface="+mj-lt"/>
                <a:cs typeface="Calibri"/>
              </a:rPr>
              <a:t>1</a:t>
            </a:r>
            <a:r>
              <a:rPr lang="pt-PT" sz="3200" spc="-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;</a:t>
            </a:r>
            <a:r>
              <a:rPr lang="pt-PT" sz="3200" spc="-5" dirty="0">
                <a:latin typeface="+mj-lt"/>
                <a:cs typeface="Calibri"/>
              </a:rPr>
              <a:t>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ímpar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B949A4A6-2602-44E4-AB4A-1D0C196223F8}"/>
              </a:ext>
            </a:extLst>
          </p:cNvPr>
          <p:cNvSpPr txBox="1"/>
          <p:nvPr/>
        </p:nvSpPr>
        <p:spPr>
          <a:xfrm>
            <a:off x="5105026" y="6584589"/>
            <a:ext cx="457088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E </a:t>
            </a:r>
            <a:r>
              <a:rPr lang="pt-PT" sz="3200" spc="-5" dirty="0">
                <a:latin typeface="+mj-lt"/>
                <a:cs typeface="Calibri"/>
              </a:rPr>
              <a:t> Grau </a:t>
            </a:r>
            <a:r>
              <a:rPr lang="en-US" sz="3200" spc="-5" dirty="0">
                <a:latin typeface="+mj-lt"/>
                <a:cs typeface="Calibri"/>
              </a:rPr>
              <a:t>= </a:t>
            </a:r>
            <a:r>
              <a:rPr lang="pt-PT" sz="3200" b="1" spc="-5" dirty="0">
                <a:latin typeface="+mj-lt"/>
                <a:cs typeface="Calibri"/>
              </a:rPr>
              <a:t>2</a:t>
            </a:r>
            <a:r>
              <a:rPr lang="pt-PT" sz="3200" spc="-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;</a:t>
            </a:r>
            <a:r>
              <a:rPr lang="pt-PT" sz="3200" spc="-5" dirty="0">
                <a:latin typeface="+mj-lt"/>
                <a:cs typeface="Calibri"/>
              </a:rPr>
              <a:t>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par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701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40571"/>
            <a:ext cx="7010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Enquadramento social 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516666" y="1081602"/>
            <a:ext cx="61722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Em redes de comunicação</a:t>
            </a:r>
            <a:r>
              <a:rPr lang="en-US" sz="3200" b="1" spc="-5" dirty="0">
                <a:latin typeface="+mj-lt"/>
                <a:cs typeface="Calibri"/>
              </a:rPr>
              <a:t>: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B01DF7D-E799-40D7-AB2E-C2907A221EB0}"/>
              </a:ext>
            </a:extLst>
          </p:cNvPr>
          <p:cNvSpPr txBox="1"/>
          <p:nvPr/>
        </p:nvSpPr>
        <p:spPr>
          <a:xfrm>
            <a:off x="660400" y="1912492"/>
            <a:ext cx="9372600" cy="972702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é um ponto de conexão, seja um ponto de redistribuição ou um 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terminal de comunicação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</a:t>
            </a:r>
            <a:endParaRPr sz="2800" dirty="0">
              <a:latin typeface="+mj-lt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96D151F-2FDF-487C-87DD-15B66D871D90}"/>
              </a:ext>
            </a:extLst>
          </p:cNvPr>
          <p:cNvSpPr txBox="1"/>
          <p:nvPr/>
        </p:nvSpPr>
        <p:spPr>
          <a:xfrm>
            <a:off x="774700" y="3107738"/>
            <a:ext cx="9372600" cy="1834477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Um nó de rede física é um </a:t>
            </a: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dispositivo</a:t>
            </a: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pt-P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eletrônico</a:t>
            </a: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activo</a:t>
            </a: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DD333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que está ligado a uma </a:t>
            </a: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rede</a:t>
            </a: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e é capaz de enviar, receber ou transmitir informações através de um canal de comunicação.</a:t>
            </a:r>
            <a:endParaRPr sz="2800" dirty="0">
              <a:latin typeface="+mj-lt"/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51AB9E0-9CDA-45B9-8687-3B5AA9BE0476}"/>
              </a:ext>
            </a:extLst>
          </p:cNvPr>
          <p:cNvSpPr txBox="1"/>
          <p:nvPr/>
        </p:nvSpPr>
        <p:spPr>
          <a:xfrm>
            <a:off x="2070100" y="7011391"/>
            <a:ext cx="82358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Fonte da imagem</a:t>
            </a:r>
            <a:r>
              <a:rPr lang="en-US" sz="1400" dirty="0"/>
              <a:t>: </a:t>
            </a:r>
            <a:r>
              <a:rPr lang="pt-PT" sz="1400" dirty="0">
                <a:effectLst/>
                <a:latin typeface="inherit"/>
              </a:rPr>
              <a:t>https://es.123rf.com/photo_90343514_terminal-de-pos-para-pagamento-sem-contato-com-wifi-bem-vindo-tecnologia-de-comunicação-protocolo-de-c.html</a:t>
            </a:r>
            <a:endParaRPr lang="pt-PT" sz="1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E80447-37AC-4278-81CD-3FC586E2AA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7" t="15714" r="26220" b="15714"/>
          <a:stretch/>
        </p:blipFill>
        <p:spPr>
          <a:xfrm>
            <a:off x="660400" y="5149927"/>
            <a:ext cx="1098439" cy="218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2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40571"/>
            <a:ext cx="6629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Enquadramento social 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516666" y="1081602"/>
            <a:ext cx="61722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Em redes de computadores</a:t>
            </a:r>
            <a:r>
              <a:rPr lang="en-US" sz="3200" b="1" spc="-5" dirty="0">
                <a:latin typeface="+mj-lt"/>
                <a:cs typeface="Calibri"/>
              </a:rPr>
              <a:t>: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B01DF7D-E799-40D7-AB2E-C2907A221EB0}"/>
              </a:ext>
            </a:extLst>
          </p:cNvPr>
          <p:cNvSpPr txBox="1"/>
          <p:nvPr/>
        </p:nvSpPr>
        <p:spPr>
          <a:xfrm>
            <a:off x="660400" y="1912492"/>
            <a:ext cx="9372600" cy="1834477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Um nó de rede física pode ser um 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equipamento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circuito de 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terminação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dados, como um </a:t>
            </a:r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modem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 </a:t>
            </a:r>
            <a:r>
              <a:rPr kumimoji="0" lang="pt-PT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hub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 </a:t>
            </a:r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ponte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 ou </a:t>
            </a:r>
            <a:r>
              <a:rPr kumimoji="0" lang="pt-PT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switch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ou um equipamento terminal de dados.</a:t>
            </a:r>
            <a:endParaRPr sz="2800" dirty="0">
              <a:latin typeface="+mj-lt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181EED-B790-4F14-9C77-2E322AFE1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4" b="20705"/>
          <a:stretch/>
        </p:blipFill>
        <p:spPr>
          <a:xfrm>
            <a:off x="4203700" y="3531897"/>
            <a:ext cx="4800600" cy="3052226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C9229D9D-246A-4B36-95D6-42D4E81EC603}"/>
              </a:ext>
            </a:extLst>
          </p:cNvPr>
          <p:cNvSpPr txBox="1"/>
          <p:nvPr/>
        </p:nvSpPr>
        <p:spPr>
          <a:xfrm>
            <a:off x="1079500" y="4790513"/>
            <a:ext cx="3276600" cy="35714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kumimoji="0" lang="pt-PT" sz="16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Switch</a:t>
            </a:r>
            <a:r>
              <a:rPr kumimoji="0" lang="pt-PT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8 Portas (10/100 Mbps)</a:t>
            </a:r>
            <a:endParaRPr sz="1600" dirty="0">
              <a:latin typeface="+mj-lt"/>
              <a:cs typeface="Calibri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E0D0FC02-3B6F-44C9-8971-72086D244871}"/>
              </a:ext>
            </a:extLst>
          </p:cNvPr>
          <p:cNvSpPr txBox="1"/>
          <p:nvPr/>
        </p:nvSpPr>
        <p:spPr>
          <a:xfrm>
            <a:off x="241300" y="6955889"/>
            <a:ext cx="9607550" cy="54181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kumimoji="0" lang="pt-PT" sz="1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Fonte da imagem: </a:t>
            </a:r>
            <a:r>
              <a:rPr lang="pt-PT" sz="1400" dirty="0">
                <a:effectLst/>
                <a:latin typeface="inherit"/>
              </a:rPr>
              <a:t>https://www.sirtecnologia.com.br/rede/hub-e-switch/switch-8-portas-%2810100mbps%29---ms108---mercusys/170406/</a:t>
            </a:r>
            <a:endParaRPr sz="1400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3204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7B8546-E885-4289-B04B-7B550DD88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3778250"/>
            <a:ext cx="4572000" cy="353767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120650"/>
            <a:ext cx="6629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Enquadramento social 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516666" y="882650"/>
            <a:ext cx="61722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Em redes de computadores</a:t>
            </a:r>
            <a:r>
              <a:rPr lang="en-US" sz="3200" b="1" spc="-5" dirty="0">
                <a:latin typeface="+mj-lt"/>
                <a:cs typeface="Calibri"/>
              </a:rPr>
              <a:t>: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B01DF7D-E799-40D7-AB2E-C2907A221EB0}"/>
              </a:ext>
            </a:extLst>
          </p:cNvPr>
          <p:cNvSpPr txBox="1"/>
          <p:nvPr/>
        </p:nvSpPr>
        <p:spPr>
          <a:xfrm>
            <a:off x="660400" y="1644650"/>
            <a:ext cx="9372600" cy="2696251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como um aparelho de </a:t>
            </a:r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telefone digital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uma </a:t>
            </a:r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impressora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 ou um </a:t>
            </a:r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computador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 </a:t>
            </a:r>
            <a:r>
              <a:rPr kumimoji="0" lang="pt-PT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host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por exemplo, um </a:t>
            </a:r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roteador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uma </a:t>
            </a:r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estação de trabalho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 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 um </a:t>
            </a:r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servidor</a:t>
            </a:r>
            <a:r>
              <a:rPr lang="pt-PT" sz="28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, R</a:t>
            </a:r>
            <a:r>
              <a:rPr kumimoji="0" lang="pt-PT" sz="28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epresentando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cada 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ponto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interconexão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com uma estrutura ou rede, independente da função do equipamento representado por ele.</a:t>
            </a:r>
            <a:endParaRPr sz="2800" dirty="0">
              <a:latin typeface="+mj-lt"/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06C9310-BC03-4AB8-B777-4EF195B5FD2B}"/>
              </a:ext>
            </a:extLst>
          </p:cNvPr>
          <p:cNvSpPr txBox="1"/>
          <p:nvPr/>
        </p:nvSpPr>
        <p:spPr>
          <a:xfrm>
            <a:off x="2222500" y="7225041"/>
            <a:ext cx="823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Fonte da imagem</a:t>
            </a:r>
            <a:r>
              <a:rPr lang="en-US" sz="1400" dirty="0"/>
              <a:t>: </a:t>
            </a:r>
            <a:r>
              <a:rPr lang="pt-PT" sz="1400" dirty="0"/>
              <a:t>http://www.revistapnp.com.br/conteudo.php?ar=1&amp;Tipo=&amp;Cod=209&amp;w=800</a:t>
            </a:r>
          </a:p>
        </p:txBody>
      </p:sp>
    </p:spTree>
    <p:extLst>
      <p:ext uri="{BB962C8B-B14F-4D97-AF65-F5344CB8AC3E}">
        <p14:creationId xmlns:p14="http://schemas.microsoft.com/office/powerpoint/2010/main" val="3554015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54694"/>
            <a:ext cx="6629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Enquadramento social 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660400" y="798434"/>
            <a:ext cx="61722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Em ciências da computação</a:t>
            </a:r>
            <a:r>
              <a:rPr lang="en-US" sz="3200" b="1" spc="-5" dirty="0">
                <a:latin typeface="+mj-lt"/>
                <a:cs typeface="Calibri"/>
              </a:rPr>
              <a:t>: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B01DF7D-E799-40D7-AB2E-C2907A221EB0}"/>
              </a:ext>
            </a:extLst>
          </p:cNvPr>
          <p:cNvSpPr txBox="1"/>
          <p:nvPr/>
        </p:nvSpPr>
        <p:spPr>
          <a:xfrm>
            <a:off x="698500" y="1401804"/>
            <a:ext cx="9372600" cy="140358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Um nodo ou nó também pode representar um elemento de uma 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árvore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disposta a ser implementada um </a:t>
            </a:r>
            <a:r>
              <a:rPr kumimoji="0" lang="pt-PT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algoritmo de busca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  <a:endParaRPr sz="2800" dirty="0">
              <a:latin typeface="+mj-lt"/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255710-D149-4B4A-8C10-E755D4FD04CB}"/>
              </a:ext>
            </a:extLst>
          </p:cNvPr>
          <p:cNvSpPr txBox="1"/>
          <p:nvPr/>
        </p:nvSpPr>
        <p:spPr>
          <a:xfrm>
            <a:off x="3975100" y="7170658"/>
            <a:ext cx="648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Fonte da imagem: https://slideplayer.com.br/slide/46756/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70F2D4-6086-4B9A-A34E-A89E6363D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" t="18917" r="3500" b="6491"/>
          <a:stretch/>
        </p:blipFill>
        <p:spPr>
          <a:xfrm>
            <a:off x="698500" y="2805394"/>
            <a:ext cx="9525000" cy="44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6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120650"/>
            <a:ext cx="6629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Enquadramento social 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516666" y="882650"/>
            <a:ext cx="61722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Em Astronomia</a:t>
            </a:r>
            <a:r>
              <a:rPr lang="en-US" sz="3200" b="1" spc="-5" dirty="0">
                <a:latin typeface="+mj-lt"/>
                <a:cs typeface="Calibri"/>
              </a:rPr>
              <a:t>: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B01DF7D-E799-40D7-AB2E-C2907A221EB0}"/>
              </a:ext>
            </a:extLst>
          </p:cNvPr>
          <p:cNvSpPr txBox="1"/>
          <p:nvPr/>
        </p:nvSpPr>
        <p:spPr>
          <a:xfrm>
            <a:off x="660400" y="1416050"/>
            <a:ext cx="9372600" cy="1834477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Em Astronomia, os nodos de um planeta são os dois pontos virtuais da 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intersecção</a:t>
            </a:r>
            <a:r>
              <a:rPr kumimoji="0" lang="pt-PT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sua órbita com a eclíptica (que é o caminho aparente do Sol). Esses pontos são opostos entre si e portanto formam um eixo.</a:t>
            </a:r>
            <a:endParaRPr sz="2800" dirty="0">
              <a:latin typeface="+mj-lt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11F101-21A3-4C1A-8DA6-7FC09452D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" y="3250527"/>
            <a:ext cx="7416500" cy="418532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1714E9-291B-4778-92F3-F762BEE16B59}"/>
              </a:ext>
            </a:extLst>
          </p:cNvPr>
          <p:cNvSpPr txBox="1"/>
          <p:nvPr/>
        </p:nvSpPr>
        <p:spPr>
          <a:xfrm>
            <a:off x="7581601" y="6521450"/>
            <a:ext cx="282492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600" dirty="0"/>
              <a:t>Fonte da imagem: https://albertoacostaa.wordpress.com/2013/10/24/astrologia-de-lo-nodos-lunares/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043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5BF3AB65-C5C1-426E-A3A3-3EBF0403D696}"/>
              </a:ext>
            </a:extLst>
          </p:cNvPr>
          <p:cNvCxnSpPr>
            <a:cxnSpLocks/>
            <a:stCxn id="93" idx="5"/>
            <a:endCxn id="100" idx="1"/>
          </p:cNvCxnSpPr>
          <p:nvPr/>
        </p:nvCxnSpPr>
        <p:spPr>
          <a:xfrm>
            <a:off x="3304540" y="6663432"/>
            <a:ext cx="1564621" cy="355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030" y="40064"/>
            <a:ext cx="698134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Exercícios Propostos: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494514" y="826872"/>
            <a:ext cx="93726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Dados os seguintes grafos: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08EF97-E786-4DBF-AF30-5D5F1C6C3A6D}"/>
              </a:ext>
            </a:extLst>
          </p:cNvPr>
          <p:cNvSpPr/>
          <p:nvPr/>
        </p:nvSpPr>
        <p:spPr>
          <a:xfrm>
            <a:off x="623421" y="6134477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023F13-E0B9-484C-8A18-3C0051A1DD25}"/>
              </a:ext>
            </a:extLst>
          </p:cNvPr>
          <p:cNvSpPr/>
          <p:nvPr/>
        </p:nvSpPr>
        <p:spPr>
          <a:xfrm>
            <a:off x="1890656" y="6841368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A12A2F-2901-4ECE-A43A-02B1D9D56741}"/>
              </a:ext>
            </a:extLst>
          </p:cNvPr>
          <p:cNvSpPr/>
          <p:nvPr/>
        </p:nvSpPr>
        <p:spPr>
          <a:xfrm>
            <a:off x="1890656" y="5430894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A5D35948-D959-4FC2-84C0-9370C53937F6}"/>
              </a:ext>
            </a:extLst>
          </p:cNvPr>
          <p:cNvCxnSpPr>
            <a:cxnSpLocks/>
            <a:stCxn id="8" idx="6"/>
            <a:endCxn id="96" idx="2"/>
          </p:cNvCxnSpPr>
          <p:nvPr/>
        </p:nvCxnSpPr>
        <p:spPr>
          <a:xfrm>
            <a:off x="2500256" y="5697594"/>
            <a:ext cx="1419244" cy="349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AF0AE2E1-8D59-4066-8D2B-39071F07974E}"/>
              </a:ext>
            </a:extLst>
          </p:cNvPr>
          <p:cNvCxnSpPr>
            <a:cxnSpLocks/>
            <a:stCxn id="3" idx="6"/>
            <a:endCxn id="93" idx="2"/>
          </p:cNvCxnSpPr>
          <p:nvPr/>
        </p:nvCxnSpPr>
        <p:spPr>
          <a:xfrm>
            <a:off x="1233021" y="6401177"/>
            <a:ext cx="1551193" cy="73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A3790C78-347F-4612-8CE7-9EE131741D03}"/>
              </a:ext>
            </a:extLst>
          </p:cNvPr>
          <p:cNvCxnSpPr>
            <a:cxnSpLocks/>
            <a:stCxn id="3" idx="7"/>
            <a:endCxn id="8" idx="2"/>
          </p:cNvCxnSpPr>
          <p:nvPr/>
        </p:nvCxnSpPr>
        <p:spPr>
          <a:xfrm flipV="1">
            <a:off x="1143747" y="5697594"/>
            <a:ext cx="746909" cy="5149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D8F10B1A-DCC9-443C-9186-010B1F8F875D}"/>
              </a:ext>
            </a:extLst>
          </p:cNvPr>
          <p:cNvSpPr txBox="1"/>
          <p:nvPr/>
        </p:nvSpPr>
        <p:spPr>
          <a:xfrm>
            <a:off x="546100" y="2365532"/>
            <a:ext cx="73809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1.1</a:t>
            </a:r>
            <a:endParaRPr sz="3200" dirty="0">
              <a:latin typeface="+mj-lt"/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80206D-550F-49FD-B529-4E3F5DB184A2}"/>
              </a:ext>
            </a:extLst>
          </p:cNvPr>
          <p:cNvSpPr/>
          <p:nvPr/>
        </p:nvSpPr>
        <p:spPr>
          <a:xfrm>
            <a:off x="1935106" y="2277177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960711-DC87-40DE-8BBA-C52571E5306E}"/>
              </a:ext>
            </a:extLst>
          </p:cNvPr>
          <p:cNvSpPr/>
          <p:nvPr/>
        </p:nvSpPr>
        <p:spPr>
          <a:xfrm>
            <a:off x="3517900" y="3397392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5C99E5-9709-401A-92A5-CBB76ABB5AA5}"/>
              </a:ext>
            </a:extLst>
          </p:cNvPr>
          <p:cNvSpPr/>
          <p:nvPr/>
        </p:nvSpPr>
        <p:spPr>
          <a:xfrm>
            <a:off x="393700" y="3459574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43038E31-6E33-4110-B5C8-50D96CDF0880}"/>
              </a:ext>
            </a:extLst>
          </p:cNvPr>
          <p:cNvCxnSpPr>
            <a:cxnSpLocks/>
            <a:stCxn id="19" idx="3"/>
            <a:endCxn id="22" idx="7"/>
          </p:cNvCxnSpPr>
          <p:nvPr/>
        </p:nvCxnSpPr>
        <p:spPr>
          <a:xfrm flipH="1">
            <a:off x="914026" y="2732462"/>
            <a:ext cx="1110354" cy="8052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176FDDC0-874C-4CCC-A7E7-3A9FBBC17BF0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2455432" y="2732462"/>
            <a:ext cx="1151742" cy="7430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C8C0DD5-45D5-4DB9-83CD-8151C9370727}"/>
              </a:ext>
            </a:extLst>
          </p:cNvPr>
          <p:cNvSpPr/>
          <p:nvPr/>
        </p:nvSpPr>
        <p:spPr>
          <a:xfrm>
            <a:off x="1935106" y="3434307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87305E-B469-410C-ACE5-8546389EE3AC}"/>
              </a:ext>
            </a:extLst>
          </p:cNvPr>
          <p:cNvSpPr/>
          <p:nvPr/>
        </p:nvSpPr>
        <p:spPr>
          <a:xfrm>
            <a:off x="1938991" y="4618365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2D121BC0-A22E-4D25-AE52-004BECBD62D3}"/>
              </a:ext>
            </a:extLst>
          </p:cNvPr>
          <p:cNvCxnSpPr>
            <a:cxnSpLocks/>
            <a:stCxn id="28" idx="2"/>
            <a:endCxn id="22" idx="6"/>
          </p:cNvCxnSpPr>
          <p:nvPr/>
        </p:nvCxnSpPr>
        <p:spPr>
          <a:xfrm flipH="1">
            <a:off x="1003300" y="3701007"/>
            <a:ext cx="931806" cy="25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155D774D-8E1B-4AFE-8D78-E7186F78C885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854149" y="3926836"/>
            <a:ext cx="1174116" cy="7696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96976C13-52E2-4CB0-BDCE-965BABF5750F}"/>
              </a:ext>
            </a:extLst>
          </p:cNvPr>
          <p:cNvCxnSpPr>
            <a:cxnSpLocks/>
            <a:endCxn id="30" idx="7"/>
          </p:cNvCxnSpPr>
          <p:nvPr/>
        </p:nvCxnSpPr>
        <p:spPr>
          <a:xfrm flipH="1">
            <a:off x="2459317" y="3912628"/>
            <a:ext cx="1314376" cy="7838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9ABB922C-9EC9-42B8-8714-EB8FD534AAE0}"/>
              </a:ext>
            </a:extLst>
          </p:cNvPr>
          <p:cNvCxnSpPr>
            <a:cxnSpLocks/>
            <a:stCxn id="20" idx="2"/>
            <a:endCxn id="28" idx="6"/>
          </p:cNvCxnSpPr>
          <p:nvPr/>
        </p:nvCxnSpPr>
        <p:spPr>
          <a:xfrm flipH="1">
            <a:off x="2544706" y="3664092"/>
            <a:ext cx="973194" cy="369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3">
            <a:extLst>
              <a:ext uri="{FF2B5EF4-FFF2-40B4-BE49-F238E27FC236}">
                <a16:creationId xmlns:a16="http://schemas.microsoft.com/office/drawing/2014/main" id="{CC1D640F-6D5A-4475-8A5B-267E9FD05FD3}"/>
              </a:ext>
            </a:extLst>
          </p:cNvPr>
          <p:cNvSpPr txBox="1"/>
          <p:nvPr/>
        </p:nvSpPr>
        <p:spPr>
          <a:xfrm>
            <a:off x="5376433" y="2307131"/>
            <a:ext cx="73809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1.2</a:t>
            </a:r>
            <a:endParaRPr sz="3200" dirty="0">
              <a:latin typeface="+mj-lt"/>
              <a:cs typeface="Calibri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3B6FA66-0689-47DB-83AE-A903FD9F7AD3}"/>
              </a:ext>
            </a:extLst>
          </p:cNvPr>
          <p:cNvSpPr/>
          <p:nvPr/>
        </p:nvSpPr>
        <p:spPr>
          <a:xfrm>
            <a:off x="6765439" y="2218776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CC950C2-B312-4B67-8C7A-8E990F3E882B}"/>
              </a:ext>
            </a:extLst>
          </p:cNvPr>
          <p:cNvSpPr/>
          <p:nvPr/>
        </p:nvSpPr>
        <p:spPr>
          <a:xfrm>
            <a:off x="8615530" y="452901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67950D-8B1C-470C-8A16-D168529B85F1}"/>
              </a:ext>
            </a:extLst>
          </p:cNvPr>
          <p:cNvSpPr/>
          <p:nvPr/>
        </p:nvSpPr>
        <p:spPr>
          <a:xfrm>
            <a:off x="5224033" y="3401173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DE269B4-A28C-47B0-BC52-25A2257C785B}"/>
              </a:ext>
            </a:extLst>
          </p:cNvPr>
          <p:cNvSpPr/>
          <p:nvPr/>
        </p:nvSpPr>
        <p:spPr>
          <a:xfrm>
            <a:off x="6769324" y="4559964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CAB974-2AEA-4A91-B458-C16F9DDD4C3A}"/>
              </a:ext>
            </a:extLst>
          </p:cNvPr>
          <p:cNvSpPr/>
          <p:nvPr/>
        </p:nvSpPr>
        <p:spPr>
          <a:xfrm>
            <a:off x="8641454" y="2218776"/>
            <a:ext cx="609600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63" name="Conexão reta unidirecional 62">
            <a:extLst>
              <a:ext uri="{FF2B5EF4-FFF2-40B4-BE49-F238E27FC236}">
                <a16:creationId xmlns:a16="http://schemas.microsoft.com/office/drawing/2014/main" id="{A194881E-B887-4128-8251-2DE2C966330A}"/>
              </a:ext>
            </a:extLst>
          </p:cNvPr>
          <p:cNvCxnSpPr>
            <a:cxnSpLocks/>
            <a:stCxn id="52" idx="7"/>
            <a:endCxn id="50" idx="3"/>
          </p:cNvCxnSpPr>
          <p:nvPr/>
        </p:nvCxnSpPr>
        <p:spPr>
          <a:xfrm flipV="1">
            <a:off x="5744359" y="2674061"/>
            <a:ext cx="1110354" cy="8052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B4C6AC51-B649-4E5C-97DD-92E313863D80}"/>
              </a:ext>
            </a:extLst>
          </p:cNvPr>
          <p:cNvCxnSpPr>
            <a:cxnSpLocks/>
            <a:stCxn id="52" idx="5"/>
            <a:endCxn id="56" idx="1"/>
          </p:cNvCxnSpPr>
          <p:nvPr/>
        </p:nvCxnSpPr>
        <p:spPr>
          <a:xfrm>
            <a:off x="5744359" y="3856458"/>
            <a:ext cx="1114239" cy="7816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xão reta unidirecional 68">
            <a:extLst>
              <a:ext uri="{FF2B5EF4-FFF2-40B4-BE49-F238E27FC236}">
                <a16:creationId xmlns:a16="http://schemas.microsoft.com/office/drawing/2014/main" id="{898CDDE9-3613-48ED-AE2B-8E5B7547ACC3}"/>
              </a:ext>
            </a:extLst>
          </p:cNvPr>
          <p:cNvCxnSpPr>
            <a:cxnSpLocks/>
            <a:stCxn id="50" idx="4"/>
            <a:endCxn id="56" idx="0"/>
          </p:cNvCxnSpPr>
          <p:nvPr/>
        </p:nvCxnSpPr>
        <p:spPr>
          <a:xfrm>
            <a:off x="7070239" y="2752176"/>
            <a:ext cx="3885" cy="18077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xão reta unidirecional 71">
            <a:extLst>
              <a:ext uri="{FF2B5EF4-FFF2-40B4-BE49-F238E27FC236}">
                <a16:creationId xmlns:a16="http://schemas.microsoft.com/office/drawing/2014/main" id="{108EF881-FE2E-4454-B7F8-B510478895BE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7285765" y="2674061"/>
            <a:ext cx="1502187" cy="19123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xão reta unidirecional 73">
            <a:extLst>
              <a:ext uri="{FF2B5EF4-FFF2-40B4-BE49-F238E27FC236}">
                <a16:creationId xmlns:a16="http://schemas.microsoft.com/office/drawing/2014/main" id="{EDA4A853-8D70-4921-A459-862409B767C8}"/>
              </a:ext>
            </a:extLst>
          </p:cNvPr>
          <p:cNvCxnSpPr>
            <a:cxnSpLocks/>
            <a:stCxn id="56" idx="6"/>
            <a:endCxn id="51" idx="2"/>
          </p:cNvCxnSpPr>
          <p:nvPr/>
        </p:nvCxnSpPr>
        <p:spPr>
          <a:xfrm flipV="1">
            <a:off x="7378924" y="4795710"/>
            <a:ext cx="1236606" cy="30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xão reta unidirecional 76">
            <a:extLst>
              <a:ext uri="{FF2B5EF4-FFF2-40B4-BE49-F238E27FC236}">
                <a16:creationId xmlns:a16="http://schemas.microsoft.com/office/drawing/2014/main" id="{CB113B63-8497-4EAC-83F8-632DF36D968C}"/>
              </a:ext>
            </a:extLst>
          </p:cNvPr>
          <p:cNvCxnSpPr>
            <a:cxnSpLocks/>
            <a:stCxn id="61" idx="4"/>
            <a:endCxn id="51" idx="0"/>
          </p:cNvCxnSpPr>
          <p:nvPr/>
        </p:nvCxnSpPr>
        <p:spPr>
          <a:xfrm flipH="1">
            <a:off x="8920330" y="2794717"/>
            <a:ext cx="25924" cy="1734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xão reta unidirecional 81">
            <a:extLst>
              <a:ext uri="{FF2B5EF4-FFF2-40B4-BE49-F238E27FC236}">
                <a16:creationId xmlns:a16="http://schemas.microsoft.com/office/drawing/2014/main" id="{D004E6DE-CE01-42DC-8A64-69687EFD5ED3}"/>
              </a:ext>
            </a:extLst>
          </p:cNvPr>
          <p:cNvCxnSpPr>
            <a:cxnSpLocks/>
          </p:cNvCxnSpPr>
          <p:nvPr/>
        </p:nvCxnSpPr>
        <p:spPr>
          <a:xfrm flipV="1">
            <a:off x="7404848" y="2474333"/>
            <a:ext cx="1236606" cy="30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bject 3">
            <a:extLst>
              <a:ext uri="{FF2B5EF4-FFF2-40B4-BE49-F238E27FC236}">
                <a16:creationId xmlns:a16="http://schemas.microsoft.com/office/drawing/2014/main" id="{ECE5C093-CD73-43CC-B360-D7247A905FD2}"/>
              </a:ext>
            </a:extLst>
          </p:cNvPr>
          <p:cNvSpPr txBox="1"/>
          <p:nvPr/>
        </p:nvSpPr>
        <p:spPr>
          <a:xfrm>
            <a:off x="165100" y="5395909"/>
            <a:ext cx="73809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1.3</a:t>
            </a:r>
            <a:endParaRPr sz="3200" dirty="0">
              <a:latin typeface="+mj-lt"/>
              <a:cs typeface="Calibri"/>
            </a:endParaRPr>
          </a:p>
        </p:txBody>
      </p:sp>
      <p:cxnSp>
        <p:nvCxnSpPr>
          <p:cNvPr id="86" name="Conexão reta unidirecional 85">
            <a:extLst>
              <a:ext uri="{FF2B5EF4-FFF2-40B4-BE49-F238E27FC236}">
                <a16:creationId xmlns:a16="http://schemas.microsoft.com/office/drawing/2014/main" id="{F9B3CC9D-696C-429F-9EB3-FD52C60A6EB7}"/>
              </a:ext>
            </a:extLst>
          </p:cNvPr>
          <p:cNvCxnSpPr>
            <a:cxnSpLocks/>
            <a:stCxn id="3" idx="5"/>
            <a:endCxn id="7" idx="2"/>
          </p:cNvCxnSpPr>
          <p:nvPr/>
        </p:nvCxnSpPr>
        <p:spPr>
          <a:xfrm>
            <a:off x="1143747" y="6589762"/>
            <a:ext cx="746909" cy="5183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1FB5C525-EBFE-4587-86FF-FCC1F83F9A97}"/>
              </a:ext>
            </a:extLst>
          </p:cNvPr>
          <p:cNvSpPr/>
          <p:nvPr/>
        </p:nvSpPr>
        <p:spPr>
          <a:xfrm>
            <a:off x="2784214" y="6208147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FC29594-1BA7-4751-8250-B22961E80693}"/>
              </a:ext>
            </a:extLst>
          </p:cNvPr>
          <p:cNvSpPr/>
          <p:nvPr/>
        </p:nvSpPr>
        <p:spPr>
          <a:xfrm>
            <a:off x="3919500" y="5465879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006C21D-00ED-4A74-8A50-3437E9F5AC98}"/>
              </a:ext>
            </a:extLst>
          </p:cNvPr>
          <p:cNvSpPr/>
          <p:nvPr/>
        </p:nvSpPr>
        <p:spPr>
          <a:xfrm>
            <a:off x="4779887" y="6940406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ACEB69AE-22B6-4FE7-8318-C53F754DFDB4}"/>
              </a:ext>
            </a:extLst>
          </p:cNvPr>
          <p:cNvCxnSpPr>
            <a:cxnSpLocks/>
            <a:stCxn id="7" idx="6"/>
            <a:endCxn id="100" idx="2"/>
          </p:cNvCxnSpPr>
          <p:nvPr/>
        </p:nvCxnSpPr>
        <p:spPr>
          <a:xfrm>
            <a:off x="2500256" y="7108068"/>
            <a:ext cx="2279631" cy="99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xão reta unidirecional 108">
            <a:extLst>
              <a:ext uri="{FF2B5EF4-FFF2-40B4-BE49-F238E27FC236}">
                <a16:creationId xmlns:a16="http://schemas.microsoft.com/office/drawing/2014/main" id="{0B86E3E0-C7BA-454B-BB46-762293168C44}"/>
              </a:ext>
            </a:extLst>
          </p:cNvPr>
          <p:cNvCxnSpPr>
            <a:cxnSpLocks/>
            <a:stCxn id="93" idx="6"/>
            <a:endCxn id="110" idx="2"/>
          </p:cNvCxnSpPr>
          <p:nvPr/>
        </p:nvCxnSpPr>
        <p:spPr>
          <a:xfrm flipV="1">
            <a:off x="3393814" y="6323062"/>
            <a:ext cx="1482200" cy="1517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FC91482A-F0E7-4609-A7F8-8266AB574CB7}"/>
              </a:ext>
            </a:extLst>
          </p:cNvPr>
          <p:cNvSpPr/>
          <p:nvPr/>
        </p:nvSpPr>
        <p:spPr>
          <a:xfrm>
            <a:off x="4876014" y="6056362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13" name="Conexão reta unidirecional 112">
            <a:extLst>
              <a:ext uri="{FF2B5EF4-FFF2-40B4-BE49-F238E27FC236}">
                <a16:creationId xmlns:a16="http://schemas.microsoft.com/office/drawing/2014/main" id="{23CED895-EBEF-4B33-AC5A-2E0F186DE2D4}"/>
              </a:ext>
            </a:extLst>
          </p:cNvPr>
          <p:cNvCxnSpPr>
            <a:cxnSpLocks/>
            <a:stCxn id="96" idx="5"/>
            <a:endCxn id="110" idx="1"/>
          </p:cNvCxnSpPr>
          <p:nvPr/>
        </p:nvCxnSpPr>
        <p:spPr>
          <a:xfrm>
            <a:off x="4439826" y="5921164"/>
            <a:ext cx="525462" cy="213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xão reta unidirecional 119">
            <a:extLst>
              <a:ext uri="{FF2B5EF4-FFF2-40B4-BE49-F238E27FC236}">
                <a16:creationId xmlns:a16="http://schemas.microsoft.com/office/drawing/2014/main" id="{02CC632A-F02C-4D80-84C1-9F7C6ACE30B5}"/>
              </a:ext>
            </a:extLst>
          </p:cNvPr>
          <p:cNvCxnSpPr>
            <a:cxnSpLocks/>
            <a:stCxn id="110" idx="4"/>
            <a:endCxn id="100" idx="0"/>
          </p:cNvCxnSpPr>
          <p:nvPr/>
        </p:nvCxnSpPr>
        <p:spPr>
          <a:xfrm flipH="1">
            <a:off x="5084687" y="6589762"/>
            <a:ext cx="96127" cy="3506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xão reta unidirecional 123">
            <a:extLst>
              <a:ext uri="{FF2B5EF4-FFF2-40B4-BE49-F238E27FC236}">
                <a16:creationId xmlns:a16="http://schemas.microsoft.com/office/drawing/2014/main" id="{5EA4A2E5-BB6A-451F-8A95-7BD025A8A0B8}"/>
              </a:ext>
            </a:extLst>
          </p:cNvPr>
          <p:cNvCxnSpPr>
            <a:cxnSpLocks/>
            <a:stCxn id="93" idx="3"/>
            <a:endCxn id="7" idx="7"/>
          </p:cNvCxnSpPr>
          <p:nvPr/>
        </p:nvCxnSpPr>
        <p:spPr>
          <a:xfrm flipH="1">
            <a:off x="2410982" y="6663432"/>
            <a:ext cx="462506" cy="256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bject 3">
            <a:extLst>
              <a:ext uri="{FF2B5EF4-FFF2-40B4-BE49-F238E27FC236}">
                <a16:creationId xmlns:a16="http://schemas.microsoft.com/office/drawing/2014/main" id="{9A87C72A-146D-4631-9DE0-F65B7399E0EA}"/>
              </a:ext>
            </a:extLst>
          </p:cNvPr>
          <p:cNvSpPr txBox="1"/>
          <p:nvPr/>
        </p:nvSpPr>
        <p:spPr>
          <a:xfrm>
            <a:off x="6454083" y="5122844"/>
            <a:ext cx="73809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1.4</a:t>
            </a:r>
            <a:endParaRPr sz="3200" dirty="0">
              <a:latin typeface="+mj-lt"/>
              <a:cs typeface="Calibri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B2B1D6B-69D8-4627-83FD-6DAA04595700}"/>
              </a:ext>
            </a:extLst>
          </p:cNvPr>
          <p:cNvSpPr/>
          <p:nvPr/>
        </p:nvSpPr>
        <p:spPr>
          <a:xfrm>
            <a:off x="7480038" y="5034489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F8CB3C9-9C55-4054-8E77-55D97405ACE1}"/>
              </a:ext>
            </a:extLst>
          </p:cNvPr>
          <p:cNvSpPr/>
          <p:nvPr/>
        </p:nvSpPr>
        <p:spPr>
          <a:xfrm>
            <a:off x="8934320" y="6012981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3781107-4313-46CA-A24C-F94184EA7F03}"/>
              </a:ext>
            </a:extLst>
          </p:cNvPr>
          <p:cNvSpPr/>
          <p:nvPr/>
        </p:nvSpPr>
        <p:spPr>
          <a:xfrm>
            <a:off x="5956300" y="6012981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38" name="Conexão reta 137">
            <a:extLst>
              <a:ext uri="{FF2B5EF4-FFF2-40B4-BE49-F238E27FC236}">
                <a16:creationId xmlns:a16="http://schemas.microsoft.com/office/drawing/2014/main" id="{80F3F786-01F7-4B00-98CE-ACAD03D0A24B}"/>
              </a:ext>
            </a:extLst>
          </p:cNvPr>
          <p:cNvCxnSpPr>
            <a:cxnSpLocks/>
            <a:endCxn id="137" idx="7"/>
          </p:cNvCxnSpPr>
          <p:nvPr/>
        </p:nvCxnSpPr>
        <p:spPr>
          <a:xfrm flipH="1">
            <a:off x="6476626" y="5489774"/>
            <a:ext cx="1080957" cy="601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xão reta 138">
            <a:extLst>
              <a:ext uri="{FF2B5EF4-FFF2-40B4-BE49-F238E27FC236}">
                <a16:creationId xmlns:a16="http://schemas.microsoft.com/office/drawing/2014/main" id="{AA47E91F-C685-4C53-B322-1129F95DFE16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7988635" y="5489774"/>
            <a:ext cx="1034959" cy="601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1D1F0B22-468C-41BB-8663-DE7C21CA23FB}"/>
              </a:ext>
            </a:extLst>
          </p:cNvPr>
          <p:cNvSpPr/>
          <p:nvPr/>
        </p:nvSpPr>
        <p:spPr>
          <a:xfrm>
            <a:off x="7466160" y="6026905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9AB8338B-0816-4A02-990C-6ABF1A6EBB2E}"/>
              </a:ext>
            </a:extLst>
          </p:cNvPr>
          <p:cNvSpPr/>
          <p:nvPr/>
        </p:nvSpPr>
        <p:spPr>
          <a:xfrm>
            <a:off x="7556500" y="6970915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2" name="Conexão reta 141">
            <a:extLst>
              <a:ext uri="{FF2B5EF4-FFF2-40B4-BE49-F238E27FC236}">
                <a16:creationId xmlns:a16="http://schemas.microsoft.com/office/drawing/2014/main" id="{7769B1D6-5585-4F3C-89EA-6E588781FCC2}"/>
              </a:ext>
            </a:extLst>
          </p:cNvPr>
          <p:cNvCxnSpPr>
            <a:cxnSpLocks/>
            <a:stCxn id="140" idx="2"/>
            <a:endCxn id="137" idx="6"/>
          </p:cNvCxnSpPr>
          <p:nvPr/>
        </p:nvCxnSpPr>
        <p:spPr>
          <a:xfrm flipH="1" flipV="1">
            <a:off x="6565900" y="6279681"/>
            <a:ext cx="900260" cy="139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xão reta 142">
            <a:extLst>
              <a:ext uri="{FF2B5EF4-FFF2-40B4-BE49-F238E27FC236}">
                <a16:creationId xmlns:a16="http://schemas.microsoft.com/office/drawing/2014/main" id="{6DA9EB3B-237D-4087-886E-09EDA2128437}"/>
              </a:ext>
            </a:extLst>
          </p:cNvPr>
          <p:cNvCxnSpPr>
            <a:cxnSpLocks/>
            <a:endCxn id="137" idx="5"/>
          </p:cNvCxnSpPr>
          <p:nvPr/>
        </p:nvCxnSpPr>
        <p:spPr>
          <a:xfrm flipH="1" flipV="1">
            <a:off x="6476626" y="6468266"/>
            <a:ext cx="1120141" cy="5807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xão reta 143">
            <a:extLst>
              <a:ext uri="{FF2B5EF4-FFF2-40B4-BE49-F238E27FC236}">
                <a16:creationId xmlns:a16="http://schemas.microsoft.com/office/drawing/2014/main" id="{38E77D1C-4E53-4722-882B-95A59A662790}"/>
              </a:ext>
            </a:extLst>
          </p:cNvPr>
          <p:cNvCxnSpPr>
            <a:cxnSpLocks/>
            <a:stCxn id="136" idx="3"/>
          </p:cNvCxnSpPr>
          <p:nvPr/>
        </p:nvCxnSpPr>
        <p:spPr>
          <a:xfrm flipH="1">
            <a:off x="8027819" y="6468266"/>
            <a:ext cx="995775" cy="5807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xão reta 144">
            <a:extLst>
              <a:ext uri="{FF2B5EF4-FFF2-40B4-BE49-F238E27FC236}">
                <a16:creationId xmlns:a16="http://schemas.microsoft.com/office/drawing/2014/main" id="{9CCEED61-DB5C-40D0-806E-29366D0DCEE5}"/>
              </a:ext>
            </a:extLst>
          </p:cNvPr>
          <p:cNvCxnSpPr>
            <a:cxnSpLocks/>
            <a:stCxn id="136" idx="2"/>
            <a:endCxn id="140" idx="6"/>
          </p:cNvCxnSpPr>
          <p:nvPr/>
        </p:nvCxnSpPr>
        <p:spPr>
          <a:xfrm flipH="1">
            <a:off x="8075760" y="6279681"/>
            <a:ext cx="858560" cy="139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E41C43A1-86CD-42CE-9B9E-5F788D114FAB}"/>
              </a:ext>
            </a:extLst>
          </p:cNvPr>
          <p:cNvSpPr/>
          <p:nvPr/>
        </p:nvSpPr>
        <p:spPr>
          <a:xfrm>
            <a:off x="5956300" y="6970915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92C2942-2180-49F3-B28D-7C93AA5A9B9F}"/>
              </a:ext>
            </a:extLst>
          </p:cNvPr>
          <p:cNvSpPr/>
          <p:nvPr/>
        </p:nvSpPr>
        <p:spPr>
          <a:xfrm>
            <a:off x="9022249" y="6919483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154" name="Conexão reta 153">
            <a:extLst>
              <a:ext uri="{FF2B5EF4-FFF2-40B4-BE49-F238E27FC236}">
                <a16:creationId xmlns:a16="http://schemas.microsoft.com/office/drawing/2014/main" id="{DD7C696E-00DA-475B-BF54-04C026442B7E}"/>
              </a:ext>
            </a:extLst>
          </p:cNvPr>
          <p:cNvCxnSpPr>
            <a:cxnSpLocks/>
            <a:stCxn id="146" idx="0"/>
            <a:endCxn id="137" idx="4"/>
          </p:cNvCxnSpPr>
          <p:nvPr/>
        </p:nvCxnSpPr>
        <p:spPr>
          <a:xfrm flipV="1">
            <a:off x="6261100" y="6546381"/>
            <a:ext cx="0" cy="4245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xão reta 157">
            <a:extLst>
              <a:ext uri="{FF2B5EF4-FFF2-40B4-BE49-F238E27FC236}">
                <a16:creationId xmlns:a16="http://schemas.microsoft.com/office/drawing/2014/main" id="{7E3EF79D-A406-43C9-90A7-5DCF97B91104}"/>
              </a:ext>
            </a:extLst>
          </p:cNvPr>
          <p:cNvCxnSpPr>
            <a:cxnSpLocks/>
            <a:endCxn id="146" idx="6"/>
          </p:cNvCxnSpPr>
          <p:nvPr/>
        </p:nvCxnSpPr>
        <p:spPr>
          <a:xfrm flipH="1" flipV="1">
            <a:off x="6565900" y="7237615"/>
            <a:ext cx="1030868" cy="601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xão reta 159">
            <a:extLst>
              <a:ext uri="{FF2B5EF4-FFF2-40B4-BE49-F238E27FC236}">
                <a16:creationId xmlns:a16="http://schemas.microsoft.com/office/drawing/2014/main" id="{9B981E9F-A9C4-406B-8AD8-B39CD2DE2AC6}"/>
              </a:ext>
            </a:extLst>
          </p:cNvPr>
          <p:cNvCxnSpPr>
            <a:cxnSpLocks/>
          </p:cNvCxnSpPr>
          <p:nvPr/>
        </p:nvCxnSpPr>
        <p:spPr>
          <a:xfrm flipH="1">
            <a:off x="8117093" y="7237175"/>
            <a:ext cx="956854" cy="4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xão reta 163">
            <a:extLst>
              <a:ext uri="{FF2B5EF4-FFF2-40B4-BE49-F238E27FC236}">
                <a16:creationId xmlns:a16="http://schemas.microsoft.com/office/drawing/2014/main" id="{059502A1-5D09-4878-98DB-C0960232CD8D}"/>
              </a:ext>
            </a:extLst>
          </p:cNvPr>
          <p:cNvCxnSpPr>
            <a:cxnSpLocks/>
          </p:cNvCxnSpPr>
          <p:nvPr/>
        </p:nvCxnSpPr>
        <p:spPr>
          <a:xfrm flipV="1">
            <a:off x="9217809" y="6560305"/>
            <a:ext cx="0" cy="4245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bject 3">
            <a:extLst>
              <a:ext uri="{FF2B5EF4-FFF2-40B4-BE49-F238E27FC236}">
                <a16:creationId xmlns:a16="http://schemas.microsoft.com/office/drawing/2014/main" id="{24AFE1E6-2700-441A-9029-CDC854E510F3}"/>
              </a:ext>
            </a:extLst>
          </p:cNvPr>
          <p:cNvSpPr txBox="1"/>
          <p:nvPr/>
        </p:nvSpPr>
        <p:spPr>
          <a:xfrm>
            <a:off x="6201559" y="2850912"/>
            <a:ext cx="44683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a</a:t>
            </a:r>
            <a:r>
              <a:rPr lang="pt-PT" sz="1200" spc="-5" dirty="0">
                <a:latin typeface="+mj-lt"/>
                <a:cs typeface="Calibri"/>
              </a:rPr>
              <a:t>1</a:t>
            </a:r>
            <a:endParaRPr sz="1200" dirty="0">
              <a:latin typeface="+mj-lt"/>
              <a:cs typeface="Calibri"/>
            </a:endParaRPr>
          </a:p>
        </p:txBody>
      </p:sp>
      <p:sp>
        <p:nvSpPr>
          <p:cNvPr id="166" name="object 3">
            <a:extLst>
              <a:ext uri="{FF2B5EF4-FFF2-40B4-BE49-F238E27FC236}">
                <a16:creationId xmlns:a16="http://schemas.microsoft.com/office/drawing/2014/main" id="{817A348D-F0EB-4C93-80D4-38C4440FF7AA}"/>
              </a:ext>
            </a:extLst>
          </p:cNvPr>
          <p:cNvSpPr txBox="1"/>
          <p:nvPr/>
        </p:nvSpPr>
        <p:spPr>
          <a:xfrm>
            <a:off x="7784829" y="1841183"/>
            <a:ext cx="44683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a</a:t>
            </a:r>
            <a:r>
              <a:rPr lang="pt-PT" sz="1200" spc="-5" dirty="0">
                <a:latin typeface="+mj-lt"/>
                <a:cs typeface="Calibri"/>
              </a:rPr>
              <a:t>2</a:t>
            </a:r>
            <a:endParaRPr sz="1200" dirty="0">
              <a:latin typeface="+mj-lt"/>
              <a:cs typeface="Calibri"/>
            </a:endParaRPr>
          </a:p>
        </p:txBody>
      </p:sp>
      <p:sp>
        <p:nvSpPr>
          <p:cNvPr id="167" name="object 3">
            <a:extLst>
              <a:ext uri="{FF2B5EF4-FFF2-40B4-BE49-F238E27FC236}">
                <a16:creationId xmlns:a16="http://schemas.microsoft.com/office/drawing/2014/main" id="{0499CEBD-D0E9-499A-A51F-D2A9AB3EDF4E}"/>
              </a:ext>
            </a:extLst>
          </p:cNvPr>
          <p:cNvSpPr txBox="1"/>
          <p:nvPr/>
        </p:nvSpPr>
        <p:spPr>
          <a:xfrm>
            <a:off x="8087313" y="3122904"/>
            <a:ext cx="44683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a</a:t>
            </a:r>
            <a:r>
              <a:rPr lang="pt-PT" sz="1200" spc="-5" dirty="0">
                <a:latin typeface="+mj-lt"/>
                <a:cs typeface="Calibri"/>
              </a:rPr>
              <a:t>3</a:t>
            </a:r>
            <a:endParaRPr sz="1200" dirty="0">
              <a:latin typeface="+mj-lt"/>
              <a:cs typeface="Calibri"/>
            </a:endParaRPr>
          </a:p>
        </p:txBody>
      </p:sp>
      <p:sp>
        <p:nvSpPr>
          <p:cNvPr id="168" name="object 3">
            <a:extLst>
              <a:ext uri="{FF2B5EF4-FFF2-40B4-BE49-F238E27FC236}">
                <a16:creationId xmlns:a16="http://schemas.microsoft.com/office/drawing/2014/main" id="{76A9B5FE-1474-4099-90EE-D5802F9121ED}"/>
              </a:ext>
            </a:extLst>
          </p:cNvPr>
          <p:cNvSpPr txBox="1"/>
          <p:nvPr/>
        </p:nvSpPr>
        <p:spPr>
          <a:xfrm>
            <a:off x="7112981" y="3315328"/>
            <a:ext cx="44683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a</a:t>
            </a:r>
            <a:r>
              <a:rPr lang="pt-PT" sz="1200" spc="-5" dirty="0">
                <a:latin typeface="+mj-lt"/>
                <a:cs typeface="Calibri"/>
              </a:rPr>
              <a:t>4</a:t>
            </a:r>
            <a:endParaRPr sz="1200" dirty="0">
              <a:latin typeface="+mj-lt"/>
              <a:cs typeface="Calibri"/>
            </a:endParaRPr>
          </a:p>
        </p:txBody>
      </p:sp>
      <p:sp>
        <p:nvSpPr>
          <p:cNvPr id="169" name="object 3">
            <a:extLst>
              <a:ext uri="{FF2B5EF4-FFF2-40B4-BE49-F238E27FC236}">
                <a16:creationId xmlns:a16="http://schemas.microsoft.com/office/drawing/2014/main" id="{FB370CAA-5D5F-4E25-BA31-E3F443C63857}"/>
              </a:ext>
            </a:extLst>
          </p:cNvPr>
          <p:cNvSpPr txBox="1"/>
          <p:nvPr/>
        </p:nvSpPr>
        <p:spPr>
          <a:xfrm>
            <a:off x="6059544" y="4042336"/>
            <a:ext cx="44683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a</a:t>
            </a:r>
            <a:r>
              <a:rPr lang="pt-PT" sz="1200" spc="-5" dirty="0">
                <a:latin typeface="+mj-lt"/>
                <a:cs typeface="Calibri"/>
              </a:rPr>
              <a:t>5</a:t>
            </a:r>
            <a:endParaRPr sz="1200" dirty="0">
              <a:latin typeface="+mj-lt"/>
              <a:cs typeface="Calibri"/>
            </a:endParaRPr>
          </a:p>
        </p:txBody>
      </p:sp>
      <p:sp>
        <p:nvSpPr>
          <p:cNvPr id="170" name="object 3">
            <a:extLst>
              <a:ext uri="{FF2B5EF4-FFF2-40B4-BE49-F238E27FC236}">
                <a16:creationId xmlns:a16="http://schemas.microsoft.com/office/drawing/2014/main" id="{4CF3D299-04AA-4373-A256-61B4C3FD0233}"/>
              </a:ext>
            </a:extLst>
          </p:cNvPr>
          <p:cNvSpPr txBox="1"/>
          <p:nvPr/>
        </p:nvSpPr>
        <p:spPr>
          <a:xfrm>
            <a:off x="7784829" y="4201611"/>
            <a:ext cx="44683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a</a:t>
            </a:r>
            <a:r>
              <a:rPr lang="pt-PT" sz="1200" spc="-5" dirty="0">
                <a:latin typeface="+mj-lt"/>
                <a:cs typeface="Calibri"/>
              </a:rPr>
              <a:t>6</a:t>
            </a:r>
            <a:endParaRPr sz="1200" dirty="0">
              <a:latin typeface="+mj-lt"/>
              <a:cs typeface="Calibri"/>
            </a:endParaRPr>
          </a:p>
        </p:txBody>
      </p:sp>
      <p:sp>
        <p:nvSpPr>
          <p:cNvPr id="171" name="object 3">
            <a:extLst>
              <a:ext uri="{FF2B5EF4-FFF2-40B4-BE49-F238E27FC236}">
                <a16:creationId xmlns:a16="http://schemas.microsoft.com/office/drawing/2014/main" id="{8E9CCCAF-F181-466F-AD1D-35F08A2BF1C6}"/>
              </a:ext>
            </a:extLst>
          </p:cNvPr>
          <p:cNvSpPr txBox="1"/>
          <p:nvPr/>
        </p:nvSpPr>
        <p:spPr>
          <a:xfrm>
            <a:off x="8965694" y="3256292"/>
            <a:ext cx="446834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a</a:t>
            </a:r>
            <a:r>
              <a:rPr lang="pt-PT" sz="1200" spc="-5" dirty="0">
                <a:latin typeface="+mj-lt"/>
                <a:cs typeface="Calibri"/>
              </a:rPr>
              <a:t>7</a:t>
            </a:r>
            <a:endParaRPr sz="1200" dirty="0">
              <a:latin typeface="+mj-lt"/>
              <a:cs typeface="Calibri"/>
            </a:endParaRPr>
          </a:p>
        </p:txBody>
      </p:sp>
      <p:sp>
        <p:nvSpPr>
          <p:cNvPr id="172" name="object 3">
            <a:extLst>
              <a:ext uri="{FF2B5EF4-FFF2-40B4-BE49-F238E27FC236}">
                <a16:creationId xmlns:a16="http://schemas.microsoft.com/office/drawing/2014/main" id="{1D78F4F8-6FDF-41C3-A962-179EBB42CDF2}"/>
              </a:ext>
            </a:extLst>
          </p:cNvPr>
          <p:cNvSpPr txBox="1"/>
          <p:nvPr/>
        </p:nvSpPr>
        <p:spPr>
          <a:xfrm>
            <a:off x="1262417" y="5509009"/>
            <a:ext cx="446834" cy="4802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2400" spc="-5" dirty="0">
                <a:latin typeface="+mj-lt"/>
                <a:cs typeface="Calibri"/>
              </a:rPr>
              <a:t>3</a:t>
            </a:r>
            <a:endParaRPr sz="2400" dirty="0">
              <a:latin typeface="+mj-lt"/>
              <a:cs typeface="Calibri"/>
            </a:endParaRPr>
          </a:p>
        </p:txBody>
      </p:sp>
      <p:sp>
        <p:nvSpPr>
          <p:cNvPr id="173" name="object 3">
            <a:extLst>
              <a:ext uri="{FF2B5EF4-FFF2-40B4-BE49-F238E27FC236}">
                <a16:creationId xmlns:a16="http://schemas.microsoft.com/office/drawing/2014/main" id="{22DDEE71-194D-4AD6-A920-A697F96A2F2B}"/>
              </a:ext>
            </a:extLst>
          </p:cNvPr>
          <p:cNvSpPr txBox="1"/>
          <p:nvPr/>
        </p:nvSpPr>
        <p:spPr>
          <a:xfrm>
            <a:off x="1243516" y="6672518"/>
            <a:ext cx="446834" cy="4802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2400" spc="-5" dirty="0">
                <a:latin typeface="+mj-lt"/>
                <a:cs typeface="Calibri"/>
              </a:rPr>
              <a:t>3</a:t>
            </a:r>
            <a:endParaRPr sz="2400" dirty="0">
              <a:latin typeface="+mj-lt"/>
              <a:cs typeface="Calibri"/>
            </a:endParaRPr>
          </a:p>
        </p:txBody>
      </p:sp>
      <p:sp>
        <p:nvSpPr>
          <p:cNvPr id="174" name="object 3">
            <a:extLst>
              <a:ext uri="{FF2B5EF4-FFF2-40B4-BE49-F238E27FC236}">
                <a16:creationId xmlns:a16="http://schemas.microsoft.com/office/drawing/2014/main" id="{F9FA8AF6-D659-492E-9276-8C8C80D33C14}"/>
              </a:ext>
            </a:extLst>
          </p:cNvPr>
          <p:cNvSpPr txBox="1"/>
          <p:nvPr/>
        </p:nvSpPr>
        <p:spPr>
          <a:xfrm>
            <a:off x="1999138" y="5985482"/>
            <a:ext cx="446834" cy="4802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2400" spc="-5" dirty="0">
                <a:latin typeface="+mj-lt"/>
                <a:cs typeface="Calibri"/>
              </a:rPr>
              <a:t>7</a:t>
            </a:r>
            <a:endParaRPr sz="2400" dirty="0">
              <a:latin typeface="+mj-lt"/>
              <a:cs typeface="Calibri"/>
            </a:endParaRPr>
          </a:p>
        </p:txBody>
      </p:sp>
      <p:sp>
        <p:nvSpPr>
          <p:cNvPr id="175" name="object 3">
            <a:extLst>
              <a:ext uri="{FF2B5EF4-FFF2-40B4-BE49-F238E27FC236}">
                <a16:creationId xmlns:a16="http://schemas.microsoft.com/office/drawing/2014/main" id="{8C27FA77-9D99-491D-87F8-AC1D0EE67820}"/>
              </a:ext>
            </a:extLst>
          </p:cNvPr>
          <p:cNvSpPr txBox="1"/>
          <p:nvPr/>
        </p:nvSpPr>
        <p:spPr>
          <a:xfrm>
            <a:off x="3395963" y="6710862"/>
            <a:ext cx="333674" cy="4802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2400" spc="-5" dirty="0">
                <a:latin typeface="+mj-lt"/>
                <a:cs typeface="Calibri"/>
              </a:rPr>
              <a:t>4</a:t>
            </a:r>
            <a:endParaRPr sz="2400" dirty="0">
              <a:latin typeface="+mj-lt"/>
              <a:cs typeface="Calibri"/>
            </a:endParaRPr>
          </a:p>
        </p:txBody>
      </p:sp>
      <p:sp>
        <p:nvSpPr>
          <p:cNvPr id="176" name="object 3">
            <a:extLst>
              <a:ext uri="{FF2B5EF4-FFF2-40B4-BE49-F238E27FC236}">
                <a16:creationId xmlns:a16="http://schemas.microsoft.com/office/drawing/2014/main" id="{2ADD5E8A-C593-4053-B02F-2D69D0796A50}"/>
              </a:ext>
            </a:extLst>
          </p:cNvPr>
          <p:cNvSpPr txBox="1"/>
          <p:nvPr/>
        </p:nvSpPr>
        <p:spPr>
          <a:xfrm>
            <a:off x="4279897" y="6396236"/>
            <a:ext cx="333674" cy="4802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2400" spc="-5" dirty="0">
                <a:latin typeface="+mj-lt"/>
                <a:cs typeface="Calibri"/>
              </a:rPr>
              <a:t>3</a:t>
            </a:r>
            <a:endParaRPr sz="2400" dirty="0">
              <a:latin typeface="+mj-lt"/>
              <a:cs typeface="Calibri"/>
            </a:endParaRPr>
          </a:p>
        </p:txBody>
      </p:sp>
      <p:sp>
        <p:nvSpPr>
          <p:cNvPr id="177" name="object 3">
            <a:extLst>
              <a:ext uri="{FF2B5EF4-FFF2-40B4-BE49-F238E27FC236}">
                <a16:creationId xmlns:a16="http://schemas.microsoft.com/office/drawing/2014/main" id="{CE050FD6-3285-412B-A587-3750F4A1A8C7}"/>
              </a:ext>
            </a:extLst>
          </p:cNvPr>
          <p:cNvSpPr txBox="1"/>
          <p:nvPr/>
        </p:nvSpPr>
        <p:spPr>
          <a:xfrm>
            <a:off x="3946223" y="5968017"/>
            <a:ext cx="333674" cy="4802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2400" spc="-5" dirty="0">
                <a:latin typeface="+mj-lt"/>
                <a:cs typeface="Calibri"/>
              </a:rPr>
              <a:t>4</a:t>
            </a:r>
            <a:endParaRPr sz="2400" dirty="0">
              <a:latin typeface="+mj-lt"/>
              <a:cs typeface="Calibri"/>
            </a:endParaRPr>
          </a:p>
        </p:txBody>
      </p:sp>
      <p:sp>
        <p:nvSpPr>
          <p:cNvPr id="178" name="object 3">
            <a:extLst>
              <a:ext uri="{FF2B5EF4-FFF2-40B4-BE49-F238E27FC236}">
                <a16:creationId xmlns:a16="http://schemas.microsoft.com/office/drawing/2014/main" id="{7E239AE5-FEFA-4B2B-ACA2-581F0C63BDD6}"/>
              </a:ext>
            </a:extLst>
          </p:cNvPr>
          <p:cNvSpPr txBox="1"/>
          <p:nvPr/>
        </p:nvSpPr>
        <p:spPr>
          <a:xfrm>
            <a:off x="3174860" y="5217334"/>
            <a:ext cx="333674" cy="4802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2400" spc="-5" dirty="0">
                <a:latin typeface="+mj-lt"/>
                <a:cs typeface="Calibri"/>
              </a:rPr>
              <a:t>2</a:t>
            </a:r>
            <a:endParaRPr sz="2400" dirty="0">
              <a:latin typeface="+mj-lt"/>
              <a:cs typeface="Calibri"/>
            </a:endParaRPr>
          </a:p>
        </p:txBody>
      </p:sp>
      <p:sp>
        <p:nvSpPr>
          <p:cNvPr id="179" name="object 3">
            <a:extLst>
              <a:ext uri="{FF2B5EF4-FFF2-40B4-BE49-F238E27FC236}">
                <a16:creationId xmlns:a16="http://schemas.microsoft.com/office/drawing/2014/main" id="{CD921952-341E-43E3-B793-3C93C7943D9F}"/>
              </a:ext>
            </a:extLst>
          </p:cNvPr>
          <p:cNvSpPr txBox="1"/>
          <p:nvPr/>
        </p:nvSpPr>
        <p:spPr>
          <a:xfrm>
            <a:off x="4720142" y="5592678"/>
            <a:ext cx="333674" cy="4802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2400" spc="-5" dirty="0">
                <a:latin typeface="+mj-lt"/>
                <a:cs typeface="Calibri"/>
              </a:rPr>
              <a:t>1</a:t>
            </a:r>
            <a:endParaRPr sz="2400" dirty="0">
              <a:latin typeface="+mj-lt"/>
              <a:cs typeface="Calibri"/>
            </a:endParaRPr>
          </a:p>
        </p:txBody>
      </p:sp>
      <p:sp>
        <p:nvSpPr>
          <p:cNvPr id="180" name="object 3">
            <a:extLst>
              <a:ext uri="{FF2B5EF4-FFF2-40B4-BE49-F238E27FC236}">
                <a16:creationId xmlns:a16="http://schemas.microsoft.com/office/drawing/2014/main" id="{F7E34CC9-C8F9-43B4-875E-D91866F937BE}"/>
              </a:ext>
            </a:extLst>
          </p:cNvPr>
          <p:cNvSpPr txBox="1"/>
          <p:nvPr/>
        </p:nvSpPr>
        <p:spPr>
          <a:xfrm>
            <a:off x="5186820" y="6432388"/>
            <a:ext cx="333674" cy="4802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2400" spc="-5" dirty="0">
                <a:latin typeface="+mj-lt"/>
                <a:cs typeface="Calibri"/>
              </a:rPr>
              <a:t>1</a:t>
            </a:r>
            <a:endParaRPr sz="2400" dirty="0">
              <a:latin typeface="+mj-lt"/>
              <a:cs typeface="Calibri"/>
            </a:endParaRPr>
          </a:p>
        </p:txBody>
      </p:sp>
      <p:sp>
        <p:nvSpPr>
          <p:cNvPr id="181" name="object 3">
            <a:extLst>
              <a:ext uri="{FF2B5EF4-FFF2-40B4-BE49-F238E27FC236}">
                <a16:creationId xmlns:a16="http://schemas.microsoft.com/office/drawing/2014/main" id="{6071ECE5-EA95-4302-A96F-C82A49F7A2D3}"/>
              </a:ext>
            </a:extLst>
          </p:cNvPr>
          <p:cNvSpPr txBox="1"/>
          <p:nvPr/>
        </p:nvSpPr>
        <p:spPr>
          <a:xfrm>
            <a:off x="2461974" y="6378529"/>
            <a:ext cx="333674" cy="4802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2400" spc="-5" dirty="0">
                <a:latin typeface="+mj-lt"/>
                <a:cs typeface="Calibri"/>
              </a:rPr>
              <a:t>5</a:t>
            </a:r>
            <a:endParaRPr sz="2400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672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448432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Exercícios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546100" y="1289463"/>
            <a:ext cx="93726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Dados os seguintes grafos: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B01DF7D-E799-40D7-AB2E-C2907A221EB0}"/>
              </a:ext>
            </a:extLst>
          </p:cNvPr>
          <p:cNvSpPr txBox="1"/>
          <p:nvPr/>
        </p:nvSpPr>
        <p:spPr>
          <a:xfrm>
            <a:off x="850900" y="1963459"/>
            <a:ext cx="9372600" cy="1703672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527050" indent="-514350" algn="just">
              <a:lnSpc>
                <a:spcPct val="100000"/>
              </a:lnSpc>
              <a:spcBef>
                <a:spcPts val="865"/>
              </a:spcBef>
              <a:buAutoNum type="alphaLcParenR"/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Classificar em</a:t>
            </a:r>
            <a:r>
              <a:rPr lang="en-US" sz="3200" spc="-5" dirty="0">
                <a:latin typeface="+mj-lt"/>
                <a:cs typeface="Calibri"/>
              </a:rPr>
              <a:t>: </a:t>
            </a:r>
            <a:r>
              <a:rPr lang="en-US" sz="3200" spc="-5" dirty="0" err="1">
                <a:latin typeface="+mj-lt"/>
                <a:cs typeface="Calibri"/>
              </a:rPr>
              <a:t>dirigidos</a:t>
            </a:r>
            <a:r>
              <a:rPr lang="en-US" sz="3200" spc="-5" dirty="0">
                <a:latin typeface="+mj-lt"/>
                <a:cs typeface="Calibri"/>
              </a:rPr>
              <a:t>, n</a:t>
            </a:r>
            <a:r>
              <a:rPr lang="pt-PT" sz="3200" spc="-5" dirty="0" err="1">
                <a:latin typeface="+mj-lt"/>
                <a:cs typeface="Calibri"/>
              </a:rPr>
              <a:t>ão</a:t>
            </a:r>
            <a:r>
              <a:rPr lang="pt-PT" sz="3200" spc="-5" dirty="0">
                <a:latin typeface="+mj-lt"/>
                <a:cs typeface="Calibri"/>
              </a:rPr>
              <a:t> dirigidos, </a:t>
            </a:r>
            <a:r>
              <a:rPr lang="pt-PT" sz="3200" spc="-5" dirty="0" err="1">
                <a:latin typeface="+mj-lt"/>
                <a:cs typeface="Calibri"/>
              </a:rPr>
              <a:t>poderados</a:t>
            </a:r>
            <a:r>
              <a:rPr lang="pt-PT" sz="3200" spc="-5" dirty="0">
                <a:latin typeface="+mj-lt"/>
                <a:cs typeface="Calibri"/>
              </a:rPr>
              <a:t>;</a:t>
            </a:r>
          </a:p>
          <a:p>
            <a:pPr marL="527050" indent="-514350" algn="just">
              <a:lnSpc>
                <a:spcPct val="100000"/>
              </a:lnSpc>
              <a:spcBef>
                <a:spcPts val="865"/>
              </a:spcBef>
              <a:buAutoNum type="alphaLcParenR"/>
              <a:tabLst>
                <a:tab pos="354965" algn="l"/>
                <a:tab pos="355600" algn="l"/>
              </a:tabLst>
            </a:pPr>
            <a:endParaRPr sz="3200" dirty="0">
              <a:latin typeface="+mj-lt"/>
              <a:cs typeface="Calibri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15AFA121-2BFE-4D84-A4DC-644D4817BA8D}"/>
              </a:ext>
            </a:extLst>
          </p:cNvPr>
          <p:cNvSpPr txBox="1"/>
          <p:nvPr/>
        </p:nvSpPr>
        <p:spPr>
          <a:xfrm>
            <a:off x="774700" y="3168650"/>
            <a:ext cx="9372600" cy="1703672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b) Dizer 3 caminhos simples e calcular a sua longitude;</a:t>
            </a:r>
          </a:p>
          <a:p>
            <a:pPr marL="527050" indent="-514350" algn="just">
              <a:lnSpc>
                <a:spcPct val="100000"/>
              </a:lnSpc>
              <a:spcBef>
                <a:spcPts val="865"/>
              </a:spcBef>
              <a:buAutoNum type="alphaLcParenR"/>
              <a:tabLst>
                <a:tab pos="354965" algn="l"/>
                <a:tab pos="355600" algn="l"/>
              </a:tabLst>
            </a:pPr>
            <a:endParaRPr sz="3200" dirty="0">
              <a:latin typeface="+mj-lt"/>
              <a:cs typeface="Calibri"/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586348D7-2C01-4BA0-A936-0FF739E183CD}"/>
              </a:ext>
            </a:extLst>
          </p:cNvPr>
          <p:cNvSpPr txBox="1"/>
          <p:nvPr/>
        </p:nvSpPr>
        <p:spPr>
          <a:xfrm>
            <a:off x="774700" y="4373841"/>
            <a:ext cx="9372600" cy="121122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c) Dizer um ciclo simples;</a:t>
            </a:r>
          </a:p>
          <a:p>
            <a:pPr marL="527050" indent="-514350" algn="just">
              <a:lnSpc>
                <a:spcPct val="100000"/>
              </a:lnSpc>
              <a:spcBef>
                <a:spcPts val="865"/>
              </a:spcBef>
              <a:buAutoNum type="alphaLcParenR"/>
              <a:tabLst>
                <a:tab pos="354965" algn="l"/>
                <a:tab pos="355600" algn="l"/>
              </a:tabLst>
            </a:pPr>
            <a:endParaRPr sz="3200" dirty="0">
              <a:latin typeface="+mj-lt"/>
              <a:cs typeface="Calibri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25514D84-E2E2-44B0-9C6C-8A19D577814B}"/>
              </a:ext>
            </a:extLst>
          </p:cNvPr>
          <p:cNvSpPr txBox="1"/>
          <p:nvPr/>
        </p:nvSpPr>
        <p:spPr>
          <a:xfrm>
            <a:off x="851049" y="5070674"/>
            <a:ext cx="9372600" cy="121122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d) Calcular o grau de paridade do nó;</a:t>
            </a:r>
          </a:p>
          <a:p>
            <a:pPr marL="527050" indent="-514350" algn="just">
              <a:lnSpc>
                <a:spcPct val="100000"/>
              </a:lnSpc>
              <a:spcBef>
                <a:spcPts val="865"/>
              </a:spcBef>
              <a:buAutoNum type="alphaLcParenR"/>
              <a:tabLst>
                <a:tab pos="354965" algn="l"/>
                <a:tab pos="355600" algn="l"/>
              </a:tabLst>
            </a:pPr>
            <a:endParaRPr sz="3200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98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656" y="848512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chemeClr val="tx1"/>
                </a:solidFill>
              </a:rPr>
              <a:t>Obj</a:t>
            </a:r>
            <a:r>
              <a:rPr sz="4000" b="1" spc="-5" dirty="0">
                <a:solidFill>
                  <a:schemeClr val="tx1"/>
                </a:solidFill>
              </a:rPr>
              <a:t>e</a:t>
            </a:r>
            <a:r>
              <a:rPr sz="4000" b="1" dirty="0">
                <a:solidFill>
                  <a:schemeClr val="tx1"/>
                </a:solidFill>
              </a:rPr>
              <a:t>c</a:t>
            </a:r>
            <a:r>
              <a:rPr sz="4000" b="1" spc="-10" dirty="0">
                <a:solidFill>
                  <a:schemeClr val="tx1"/>
                </a:solidFill>
              </a:rPr>
              <a:t>t</a:t>
            </a:r>
            <a:r>
              <a:rPr sz="4000" b="1" dirty="0">
                <a:solidFill>
                  <a:schemeClr val="tx1"/>
                </a:solidFill>
              </a:rPr>
              <a:t>i</a:t>
            </a:r>
            <a:r>
              <a:rPr sz="4000" b="1" spc="-30" dirty="0">
                <a:solidFill>
                  <a:schemeClr val="tx1"/>
                </a:solidFill>
              </a:rPr>
              <a:t>v</a:t>
            </a:r>
            <a:r>
              <a:rPr sz="4000" b="1" spc="-5" dirty="0">
                <a:solidFill>
                  <a:schemeClr val="tx1"/>
                </a:solidFill>
              </a:rPr>
              <a:t>o</a:t>
            </a:r>
            <a:r>
              <a:rPr sz="4000" b="1" dirty="0">
                <a:solidFill>
                  <a:schemeClr val="tx1"/>
                </a:solidFill>
              </a:rPr>
              <a:t>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656" y="2101850"/>
            <a:ext cx="89916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Entender conceitos sobre grafos.</a:t>
            </a:r>
            <a:endParaRPr sz="3200" dirty="0">
              <a:latin typeface="+mj-lt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3939EA3-83E3-459D-A7E6-632EEEC587A5}"/>
              </a:ext>
            </a:extLst>
          </p:cNvPr>
          <p:cNvSpPr txBox="1"/>
          <p:nvPr/>
        </p:nvSpPr>
        <p:spPr>
          <a:xfrm>
            <a:off x="793451" y="3473450"/>
            <a:ext cx="8991600" cy="158825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Saber o que são</a:t>
            </a:r>
            <a:r>
              <a:rPr lang="en-US" sz="3200" spc="-5" dirty="0">
                <a:latin typeface="+mj-lt"/>
                <a:cs typeface="Calibri"/>
              </a:rPr>
              <a:t>: </a:t>
            </a:r>
            <a:r>
              <a:rPr lang="en-US" sz="3200" spc="-5" dirty="0" err="1">
                <a:latin typeface="+mj-lt"/>
                <a:cs typeface="Calibri"/>
              </a:rPr>
              <a:t>grafos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5" dirty="0" err="1">
                <a:latin typeface="+mj-lt"/>
                <a:cs typeface="Calibri"/>
              </a:rPr>
              <a:t>dirigidos</a:t>
            </a:r>
            <a:r>
              <a:rPr lang="en-US" sz="3200" spc="-5" dirty="0">
                <a:latin typeface="+mj-lt"/>
                <a:cs typeface="Calibri"/>
              </a:rPr>
              <a:t> e n</a:t>
            </a:r>
            <a:r>
              <a:rPr lang="pt-PT" sz="3200" spc="-5" dirty="0" err="1">
                <a:latin typeface="+mj-lt"/>
                <a:cs typeface="Calibri"/>
              </a:rPr>
              <a:t>ão</a:t>
            </a:r>
            <a:r>
              <a:rPr lang="pt-PT" sz="3200" spc="-5" dirty="0">
                <a:latin typeface="+mj-lt"/>
                <a:cs typeface="Calibri"/>
              </a:rPr>
              <a:t> dirigidos, </a:t>
            </a:r>
            <a:r>
              <a:rPr lang="pt-PT" sz="3200" spc="-5" dirty="0" err="1">
                <a:latin typeface="+mj-lt"/>
                <a:cs typeface="Calibri"/>
              </a:rPr>
              <a:t>poderados</a:t>
            </a:r>
            <a:r>
              <a:rPr lang="pt-PT" sz="3200" spc="-5" dirty="0">
                <a:latin typeface="+mj-lt"/>
                <a:cs typeface="Calibri"/>
              </a:rPr>
              <a:t> ou etiquetados, vértice, arcos, caminho…</a:t>
            </a:r>
            <a:endParaRPr sz="3200" dirty="0">
              <a:latin typeface="+mj-lt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3AD67E3-9C2C-4719-8206-044F6DAD4091}"/>
              </a:ext>
            </a:extLst>
          </p:cNvPr>
          <p:cNvSpPr txBox="1"/>
          <p:nvPr/>
        </p:nvSpPr>
        <p:spPr>
          <a:xfrm>
            <a:off x="828264" y="5683250"/>
            <a:ext cx="89916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Saber usar princípio de algoritmo de procura.</a:t>
            </a:r>
            <a:endParaRPr sz="3200" dirty="0">
              <a:latin typeface="+mj-lt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300" y="730250"/>
            <a:ext cx="3120764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chemeClr val="tx1"/>
                </a:solidFill>
              </a:rPr>
              <a:t>Bibliografia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quarter" idx="1"/>
          </p:nvPr>
        </p:nvSpPr>
        <p:spPr>
          <a:xfrm>
            <a:off x="774700" y="2101850"/>
            <a:ext cx="8732943" cy="194425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/>
              <a:t>Alpaydin,</a:t>
            </a:r>
            <a:r>
              <a:rPr spc="35" dirty="0"/>
              <a:t> </a:t>
            </a:r>
            <a:r>
              <a:rPr spc="-10" dirty="0"/>
              <a:t>capítulo</a:t>
            </a:r>
            <a:r>
              <a:rPr spc="20" dirty="0"/>
              <a:t> </a:t>
            </a:r>
            <a:r>
              <a:rPr spc="-15" dirty="0"/>
              <a:t>introdutório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0" dirty="0"/>
              <a:t>Mitchell,</a:t>
            </a:r>
            <a:r>
              <a:rPr dirty="0"/>
              <a:t> </a:t>
            </a:r>
            <a:r>
              <a:rPr spc="-10" dirty="0" err="1"/>
              <a:t>capítulo</a:t>
            </a:r>
            <a:r>
              <a:rPr spc="25" dirty="0"/>
              <a:t> </a:t>
            </a:r>
            <a:r>
              <a:rPr dirty="0"/>
              <a:t>1</a:t>
            </a:r>
            <a:endParaRPr lang="pt-PT" dirty="0"/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pt-PT" dirty="0">
                <a:hlinkClick r:id="rId2"/>
              </a:rPr>
              <a:t>www.webcitation.org</a:t>
            </a:r>
            <a:r>
              <a:rPr lang="pt-PT" dirty="0"/>
              <a:t> (Consultado em 08 de Março de 2021)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435504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Conceito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1436438"/>
            <a:ext cx="8991600" cy="158825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Os grafos resultam em entidades </a:t>
            </a:r>
            <a:r>
              <a:rPr lang="pt-PT" sz="3200" b="1" spc="-5" dirty="0">
                <a:latin typeface="+mj-lt"/>
                <a:cs typeface="Calibri"/>
              </a:rPr>
              <a:t>matemáticas</a:t>
            </a:r>
            <a:r>
              <a:rPr lang="pt-PT" sz="3200" spc="-5" dirty="0">
                <a:latin typeface="+mj-lt"/>
                <a:cs typeface="Calibri"/>
              </a:rPr>
              <a:t> muito úteis para representar relações entre objectos (matrizes). </a:t>
            </a:r>
            <a:endParaRPr sz="3200" dirty="0">
              <a:latin typeface="+mj-lt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3939EA3-83E3-459D-A7E6-632EEEC587A5}"/>
              </a:ext>
            </a:extLst>
          </p:cNvPr>
          <p:cNvSpPr txBox="1"/>
          <p:nvPr/>
        </p:nvSpPr>
        <p:spPr>
          <a:xfrm>
            <a:off x="850900" y="3397250"/>
            <a:ext cx="8991600" cy="2080698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Nos problemas da </a:t>
            </a:r>
            <a:r>
              <a:rPr lang="pt-PT" sz="3200" u="sng" spc="-5" dirty="0">
                <a:latin typeface="+mj-lt"/>
                <a:cs typeface="Calibri"/>
              </a:rPr>
              <a:t>computação</a:t>
            </a:r>
            <a:r>
              <a:rPr lang="pt-PT" sz="3200" spc="-5" dirty="0">
                <a:latin typeface="+mj-lt"/>
                <a:cs typeface="Calibri"/>
              </a:rPr>
              <a:t> e muitas outras disciplinas frequentemente é necessário representar relações </a:t>
            </a:r>
            <a:r>
              <a:rPr lang="pt-PT" sz="3200" spc="-5" dirty="0" err="1">
                <a:latin typeface="+mj-lt"/>
                <a:cs typeface="Calibri"/>
              </a:rPr>
              <a:t>arbritrária</a:t>
            </a:r>
            <a:r>
              <a:rPr lang="pt-PT" sz="3200" spc="-5" dirty="0">
                <a:latin typeface="+mj-lt"/>
                <a:cs typeface="Calibri"/>
              </a:rPr>
              <a:t> entre </a:t>
            </a:r>
            <a:r>
              <a:rPr lang="pt-PT" sz="3200" b="1" spc="-5" dirty="0">
                <a:latin typeface="+mj-lt"/>
                <a:cs typeface="Calibri"/>
              </a:rPr>
              <a:t>objectos</a:t>
            </a:r>
            <a:r>
              <a:rPr lang="pt-PT" sz="3200" spc="-5" dirty="0">
                <a:latin typeface="+mj-lt"/>
                <a:cs typeface="Calibri"/>
              </a:rPr>
              <a:t> e </a:t>
            </a:r>
            <a:r>
              <a:rPr lang="pt-PT" sz="3200" b="1" spc="-5" dirty="0">
                <a:latin typeface="+mj-lt"/>
                <a:cs typeface="Calibri"/>
              </a:rPr>
              <a:t>dados</a:t>
            </a:r>
            <a:r>
              <a:rPr lang="pt-PT" sz="3200" spc="-5" dirty="0">
                <a:latin typeface="+mj-lt"/>
                <a:cs typeface="Calibri"/>
              </a:rPr>
              <a:t>.  </a:t>
            </a:r>
            <a:endParaRPr sz="3200" dirty="0">
              <a:latin typeface="+mj-lt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3AD67E3-9C2C-4719-8206-044F6DAD4091}"/>
              </a:ext>
            </a:extLst>
          </p:cNvPr>
          <p:cNvSpPr txBox="1"/>
          <p:nvPr/>
        </p:nvSpPr>
        <p:spPr>
          <a:xfrm>
            <a:off x="828264" y="5683250"/>
            <a:ext cx="8991600" cy="109581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Os grafos dirigidos e não dirigidos são modelos naturais de tais </a:t>
            </a:r>
            <a:r>
              <a:rPr lang="pt-PT" sz="3200" b="1" spc="-5" dirty="0">
                <a:solidFill>
                  <a:srgbClr val="FF0000"/>
                </a:solidFill>
                <a:latin typeface="+mj-lt"/>
                <a:cs typeface="Calibri"/>
              </a:rPr>
              <a:t>relações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58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435504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Conceito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1436438"/>
            <a:ext cx="89916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Uma </a:t>
            </a:r>
            <a:r>
              <a:rPr lang="pt-PT" sz="3200" b="1" spc="-5" dirty="0">
                <a:latin typeface="+mj-lt"/>
                <a:cs typeface="Calibri"/>
              </a:rPr>
              <a:t>árvore </a:t>
            </a:r>
            <a:r>
              <a:rPr lang="pt-PT" sz="3200" spc="-5" dirty="0">
                <a:latin typeface="+mj-lt"/>
                <a:cs typeface="Calibri"/>
              </a:rPr>
              <a:t>é um </a:t>
            </a:r>
            <a:r>
              <a:rPr lang="pt-PT" sz="3200" b="1" spc="-5" dirty="0">
                <a:latin typeface="+mj-lt"/>
                <a:cs typeface="Calibri"/>
              </a:rPr>
              <a:t>grafo </a:t>
            </a:r>
            <a:r>
              <a:rPr lang="pt-PT" sz="3200" spc="-5" dirty="0">
                <a:latin typeface="+mj-lt"/>
                <a:cs typeface="Calibri"/>
              </a:rPr>
              <a:t>sem ciclo…</a:t>
            </a:r>
            <a:endParaRPr sz="3200" dirty="0">
              <a:latin typeface="+mj-lt"/>
              <a:cs typeface="Calibr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9E4891E-622F-43B6-A75F-BB65975BD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0717" r="2500" b="4509"/>
          <a:stretch/>
        </p:blipFill>
        <p:spPr>
          <a:xfrm>
            <a:off x="1056361" y="2448981"/>
            <a:ext cx="8786139" cy="3324485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FB71ED69-13F1-4C78-8914-2CCC3A536A08}"/>
              </a:ext>
            </a:extLst>
          </p:cNvPr>
          <p:cNvSpPr txBox="1"/>
          <p:nvPr/>
        </p:nvSpPr>
        <p:spPr>
          <a:xfrm>
            <a:off x="2574066" y="6821170"/>
            <a:ext cx="7010400" cy="299826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Fonte da imagem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PT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https://pt.stackoverflow.com/questions/216885/o-que-seria-uma-árvore-e-uma-floresta</a:t>
            </a:r>
          </a:p>
        </p:txBody>
      </p:sp>
    </p:spTree>
    <p:extLst>
      <p:ext uri="{BB962C8B-B14F-4D97-AF65-F5344CB8AC3E}">
        <p14:creationId xmlns:p14="http://schemas.microsoft.com/office/powerpoint/2010/main" val="294024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435504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Conceito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5C91B5F-87DA-4C1C-A6B4-70275084517E}"/>
              </a:ext>
            </a:extLst>
          </p:cNvPr>
          <p:cNvSpPr txBox="1"/>
          <p:nvPr/>
        </p:nvSpPr>
        <p:spPr>
          <a:xfrm>
            <a:off x="774700" y="1339850"/>
            <a:ext cx="8991600" cy="109581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>
                <a:latin typeface="+mj-lt"/>
                <a:cs typeface="Calibri"/>
              </a:rPr>
              <a:t>Um </a:t>
            </a:r>
            <a:r>
              <a:rPr lang="pt-PT" sz="3200" b="1" spc="-5">
                <a:latin typeface="+mj-lt"/>
                <a:cs typeface="Calibri"/>
              </a:rPr>
              <a:t>bosque </a:t>
            </a:r>
            <a:r>
              <a:rPr lang="pt-PT" sz="3200" spc="-5">
                <a:latin typeface="+mj-lt"/>
                <a:cs typeface="Calibri"/>
              </a:rPr>
              <a:t>ou uma </a:t>
            </a:r>
            <a:r>
              <a:rPr lang="pt-PT" sz="3200" b="1" spc="-5">
                <a:latin typeface="+mj-lt"/>
                <a:cs typeface="Calibri"/>
              </a:rPr>
              <a:t>floresta </a:t>
            </a:r>
            <a:r>
              <a:rPr lang="pt-PT" sz="3200" spc="-5">
                <a:latin typeface="+mj-lt"/>
                <a:cs typeface="Calibri"/>
              </a:rPr>
              <a:t>é </a:t>
            </a:r>
            <a:r>
              <a:rPr lang="pt-PT" sz="3200" spc="-5" dirty="0">
                <a:latin typeface="+mj-lt"/>
                <a:cs typeface="Calibri"/>
              </a:rPr>
              <a:t>um </a:t>
            </a:r>
            <a:r>
              <a:rPr lang="pt-PT" sz="3200" b="1" spc="-5" dirty="0">
                <a:latin typeface="+mj-lt"/>
                <a:cs typeface="Calibri"/>
              </a:rPr>
              <a:t>grupo </a:t>
            </a:r>
            <a:r>
              <a:rPr lang="pt-PT" sz="3200" spc="-5" dirty="0">
                <a:latin typeface="+mj-lt"/>
                <a:cs typeface="Calibri"/>
              </a:rPr>
              <a:t>de árvore desconectadas…</a:t>
            </a:r>
            <a:endParaRPr sz="3200" dirty="0">
              <a:latin typeface="+mj-lt"/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0706FF-84CA-42B7-8E2F-E5064D0594C3}"/>
              </a:ext>
            </a:extLst>
          </p:cNvPr>
          <p:cNvSpPr txBox="1"/>
          <p:nvPr/>
        </p:nvSpPr>
        <p:spPr>
          <a:xfrm>
            <a:off x="1003300" y="7054850"/>
            <a:ext cx="7664375" cy="36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Fonte da imagem: https://pt.slideshare.net/nathannlucas/09-grafos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A7483E-344D-41B1-BF1C-93AB971C2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23063" r="3032" b="2753"/>
          <a:stretch/>
        </p:blipFill>
        <p:spPr>
          <a:xfrm>
            <a:off x="1460500" y="2940050"/>
            <a:ext cx="7086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5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986" y="175382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Conceito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8554" y="889447"/>
            <a:ext cx="8991600" cy="109581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Um </a:t>
            </a:r>
            <a:r>
              <a:rPr lang="pt-PT" sz="3200" b="1" spc="-5" dirty="0">
                <a:latin typeface="+mj-lt"/>
                <a:cs typeface="Calibri"/>
              </a:rPr>
              <a:t>grafo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G(V,A) </a:t>
            </a:r>
            <a:r>
              <a:rPr lang="pt-PT" sz="3200" spc="-5" dirty="0">
                <a:latin typeface="+mj-lt"/>
                <a:cs typeface="Calibri"/>
              </a:rPr>
              <a:t>consiste em um conjunto de (Nós) vértices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V</a:t>
            </a:r>
            <a:r>
              <a:rPr lang="pt-PT" sz="3200" spc="-5" dirty="0">
                <a:latin typeface="+mj-lt"/>
                <a:cs typeface="Calibri"/>
              </a:rPr>
              <a:t> e um conjunto de arcos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A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B71ED69-13F1-4C78-8914-2CCC3A536A08}"/>
              </a:ext>
            </a:extLst>
          </p:cNvPr>
          <p:cNvSpPr txBox="1"/>
          <p:nvPr/>
        </p:nvSpPr>
        <p:spPr>
          <a:xfrm>
            <a:off x="3683000" y="6973123"/>
            <a:ext cx="7010400" cy="600036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Fonte da imagem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PT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https://brainly.com.br/tarefa/22064018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PT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8DEB4B-1314-4184-B9E4-22560FA24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23" y="3027583"/>
            <a:ext cx="4762500" cy="34502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BE3BCF5-A8DE-4FE5-A114-97308C553DD1}"/>
              </a:ext>
            </a:extLst>
          </p:cNvPr>
          <p:cNvSpPr txBox="1"/>
          <p:nvPr/>
        </p:nvSpPr>
        <p:spPr>
          <a:xfrm>
            <a:off x="5041900" y="3244850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V</a:t>
            </a:r>
            <a:r>
              <a:rPr lang="pt-PT" sz="1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55340E-6FA3-4FF2-80A7-ABA8769E8263}"/>
              </a:ext>
            </a:extLst>
          </p:cNvPr>
          <p:cNvSpPr txBox="1"/>
          <p:nvPr/>
        </p:nvSpPr>
        <p:spPr>
          <a:xfrm>
            <a:off x="4051300" y="4291021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V</a:t>
            </a:r>
            <a:r>
              <a:rPr lang="pt-PT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78D462-E224-4CD0-92DC-05E76790830D}"/>
              </a:ext>
            </a:extLst>
          </p:cNvPr>
          <p:cNvSpPr txBox="1"/>
          <p:nvPr/>
        </p:nvSpPr>
        <p:spPr>
          <a:xfrm>
            <a:off x="5788585" y="4387850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V</a:t>
            </a:r>
            <a:r>
              <a:rPr lang="pt-PT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3772D2-FE92-40B7-B311-39770E033252}"/>
              </a:ext>
            </a:extLst>
          </p:cNvPr>
          <p:cNvSpPr txBox="1"/>
          <p:nvPr/>
        </p:nvSpPr>
        <p:spPr>
          <a:xfrm>
            <a:off x="3049270" y="5759450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V</a:t>
            </a:r>
            <a:r>
              <a:rPr lang="pt-PT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3FC5A77-D27B-4997-B773-D97C6004A0E5}"/>
              </a:ext>
            </a:extLst>
          </p:cNvPr>
          <p:cNvSpPr txBox="1"/>
          <p:nvPr/>
        </p:nvSpPr>
        <p:spPr>
          <a:xfrm>
            <a:off x="5953311" y="3653119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A</a:t>
            </a:r>
            <a:r>
              <a:rPr lang="pt-PT" sz="1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D664427-8E21-42DF-A40A-F76EE9185E91}"/>
              </a:ext>
            </a:extLst>
          </p:cNvPr>
          <p:cNvSpPr txBox="1"/>
          <p:nvPr/>
        </p:nvSpPr>
        <p:spPr>
          <a:xfrm>
            <a:off x="4788273" y="5759450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V</a:t>
            </a:r>
            <a:r>
              <a:rPr lang="pt-PT" sz="1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DD13E46-EA06-44A1-ABAD-127AFFE6B800}"/>
              </a:ext>
            </a:extLst>
          </p:cNvPr>
          <p:cNvSpPr txBox="1"/>
          <p:nvPr/>
        </p:nvSpPr>
        <p:spPr>
          <a:xfrm>
            <a:off x="6729732" y="5759449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V</a:t>
            </a:r>
            <a:r>
              <a:rPr lang="pt-PT" sz="12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BD92DE-D696-4675-92E7-306364CF29D4}"/>
              </a:ext>
            </a:extLst>
          </p:cNvPr>
          <p:cNvSpPr txBox="1"/>
          <p:nvPr/>
        </p:nvSpPr>
        <p:spPr>
          <a:xfrm>
            <a:off x="6797562" y="4849515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A</a:t>
            </a:r>
            <a:r>
              <a:rPr lang="pt-PT" sz="1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5A21A18-319D-4F77-8632-F529C6682A42}"/>
              </a:ext>
            </a:extLst>
          </p:cNvPr>
          <p:cNvSpPr txBox="1"/>
          <p:nvPr/>
        </p:nvSpPr>
        <p:spPr>
          <a:xfrm>
            <a:off x="5681158" y="5201986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A</a:t>
            </a:r>
            <a:r>
              <a:rPr lang="pt-PT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A3EEF39-FA53-47B8-96EB-4FB3E5219D47}"/>
              </a:ext>
            </a:extLst>
          </p:cNvPr>
          <p:cNvSpPr txBox="1"/>
          <p:nvPr/>
        </p:nvSpPr>
        <p:spPr>
          <a:xfrm>
            <a:off x="4564754" y="4969953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A</a:t>
            </a:r>
            <a:r>
              <a:rPr lang="pt-PT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D46FA2-6A1A-428F-B0F0-18C4A96A3B34}"/>
              </a:ext>
            </a:extLst>
          </p:cNvPr>
          <p:cNvSpPr txBox="1"/>
          <p:nvPr/>
        </p:nvSpPr>
        <p:spPr>
          <a:xfrm>
            <a:off x="3683000" y="5200785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A</a:t>
            </a:r>
            <a:r>
              <a:rPr lang="pt-PT" sz="12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1165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448432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Conceito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1230748"/>
            <a:ext cx="39624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Um </a:t>
            </a:r>
            <a:r>
              <a:rPr lang="pt-PT" sz="3200" b="1" spc="-5" dirty="0">
                <a:latin typeface="+mj-lt"/>
                <a:cs typeface="Calibri"/>
              </a:rPr>
              <a:t>Grafo </a:t>
            </a:r>
            <a:r>
              <a:rPr lang="pt-PT" sz="3200" spc="-5" dirty="0">
                <a:latin typeface="+mj-lt"/>
                <a:cs typeface="Calibri"/>
              </a:rPr>
              <a:t>pode ser</a:t>
            </a:r>
            <a:r>
              <a:rPr lang="en-US" sz="3200" spc="-5" dirty="0">
                <a:latin typeface="+mj-lt"/>
                <a:cs typeface="Calibri"/>
              </a:rPr>
              <a:t>: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1231900" y="2178050"/>
            <a:ext cx="8369300" cy="109581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86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Dirigido: </a:t>
            </a:r>
            <a:r>
              <a:rPr lang="en-US" sz="3200" spc="-5" dirty="0" err="1">
                <a:latin typeface="+mj-lt"/>
                <a:cs typeface="Calibri"/>
              </a:rPr>
              <a:t>Os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5" dirty="0" err="1">
                <a:latin typeface="+mj-lt"/>
                <a:cs typeface="Calibri"/>
              </a:rPr>
              <a:t>arcos</a:t>
            </a:r>
            <a:r>
              <a:rPr lang="en-US" sz="3200" spc="-5" dirty="0">
                <a:latin typeface="+mj-lt"/>
                <a:cs typeface="Calibri"/>
              </a:rPr>
              <a:t> t</a:t>
            </a:r>
            <a:r>
              <a:rPr lang="pt-PT" sz="3200" spc="-5" dirty="0" err="1">
                <a:latin typeface="+mj-lt"/>
                <a:cs typeface="Calibri"/>
              </a:rPr>
              <a:t>êm</a:t>
            </a:r>
            <a:r>
              <a:rPr lang="pt-PT" sz="3200" spc="-5" dirty="0">
                <a:latin typeface="+mj-lt"/>
                <a:cs typeface="Calibri"/>
              </a:rPr>
              <a:t> direcção e são linhas dirigidas.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1B46840E-2BF6-4215-B05B-E0C515BF487A}"/>
              </a:ext>
            </a:extLst>
          </p:cNvPr>
          <p:cNvSpPr txBox="1"/>
          <p:nvPr/>
        </p:nvSpPr>
        <p:spPr>
          <a:xfrm>
            <a:off x="1231900" y="3397250"/>
            <a:ext cx="86741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86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Não dirigido: </a:t>
            </a:r>
            <a:r>
              <a:rPr lang="en-US" sz="3200" spc="-5" dirty="0" err="1">
                <a:latin typeface="+mj-lt"/>
                <a:cs typeface="Calibri"/>
              </a:rPr>
              <a:t>Os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5" dirty="0" err="1">
                <a:latin typeface="+mj-lt"/>
                <a:cs typeface="Calibri"/>
              </a:rPr>
              <a:t>arcos</a:t>
            </a:r>
            <a:r>
              <a:rPr lang="en-US" sz="3200" spc="-5" dirty="0">
                <a:latin typeface="+mj-lt"/>
                <a:cs typeface="Calibri"/>
              </a:rPr>
              <a:t> (A1,A2) = (A2,A1)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CCC5820F-743F-4B86-8137-E33264F41955}"/>
              </a:ext>
            </a:extLst>
          </p:cNvPr>
          <p:cNvSpPr txBox="1"/>
          <p:nvPr/>
        </p:nvSpPr>
        <p:spPr>
          <a:xfrm>
            <a:off x="1252668" y="4387850"/>
            <a:ext cx="8894632" cy="2080698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86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Ponderado ou Etiquetado: </a:t>
            </a:r>
            <a:r>
              <a:rPr lang="en-US" sz="3200" spc="-5" dirty="0" err="1">
                <a:latin typeface="+mj-lt"/>
                <a:cs typeface="Calibri"/>
              </a:rPr>
              <a:t>Podem</a:t>
            </a:r>
            <a:r>
              <a:rPr lang="en-US" sz="3200" spc="-5" dirty="0">
                <a:latin typeface="+mj-lt"/>
                <a:cs typeface="Calibri"/>
              </a:rPr>
              <a:t> ser </a:t>
            </a:r>
            <a:r>
              <a:rPr lang="en-US" sz="3200" spc="-5" dirty="0" err="1">
                <a:latin typeface="+mj-lt"/>
                <a:cs typeface="Calibri"/>
              </a:rPr>
              <a:t>dirigidos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5" dirty="0" err="1">
                <a:latin typeface="+mj-lt"/>
                <a:cs typeface="Calibri"/>
              </a:rPr>
              <a:t>ou</a:t>
            </a:r>
            <a:r>
              <a:rPr lang="en-US" sz="3200" spc="-5" dirty="0">
                <a:latin typeface="+mj-lt"/>
                <a:cs typeface="Calibri"/>
              </a:rPr>
              <a:t> n</a:t>
            </a:r>
            <a:r>
              <a:rPr lang="pt-PT" sz="3200" spc="-5" dirty="0" err="1">
                <a:latin typeface="+mj-lt"/>
                <a:cs typeface="Calibri"/>
              </a:rPr>
              <a:t>ão</a:t>
            </a:r>
            <a:r>
              <a:rPr lang="pt-PT" sz="3200" spc="-5" dirty="0">
                <a:latin typeface="+mj-lt"/>
                <a:cs typeface="Calibri"/>
              </a:rPr>
              <a:t>, e além disso a cada arco lhe é associado um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peso</a:t>
            </a:r>
            <a:r>
              <a:rPr lang="pt-PT" sz="3200" spc="-5" dirty="0">
                <a:latin typeface="+mj-lt"/>
                <a:cs typeface="Calibri"/>
              </a:rPr>
              <a:t> ou etiqueta. (Gasto de alguma coisa, combustível ou distância).</a:t>
            </a:r>
            <a:endParaRPr sz="3200" b="1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6582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448432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Conceito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DB8EE473-46CC-486B-A5FE-98B21C6A460D}"/>
              </a:ext>
            </a:extLst>
          </p:cNvPr>
          <p:cNvSpPr txBox="1"/>
          <p:nvPr/>
        </p:nvSpPr>
        <p:spPr>
          <a:xfrm>
            <a:off x="1162050" y="1263650"/>
            <a:ext cx="8894632" cy="158825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Os vértices </a:t>
            </a:r>
            <a:r>
              <a:rPr lang="pt-PT" sz="3200" spc="-5" dirty="0">
                <a:latin typeface="+mj-lt"/>
                <a:cs typeface="Calibri"/>
              </a:rPr>
              <a:t>denominam-se também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nós</a:t>
            </a:r>
            <a:r>
              <a:rPr lang="pt-PT" sz="3200" spc="-5" dirty="0">
                <a:latin typeface="+mj-lt"/>
                <a:cs typeface="Calibri"/>
              </a:rPr>
              <a:t> ou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ponto</a:t>
            </a:r>
            <a:r>
              <a:rPr lang="pt-PT" sz="3200" spc="-5" dirty="0">
                <a:latin typeface="+mj-lt"/>
                <a:cs typeface="Calibri"/>
              </a:rPr>
              <a:t> e são objectos que podem ter </a:t>
            </a:r>
            <a:r>
              <a:rPr lang="pt-PT" sz="3200" u="sng" spc="-5" dirty="0">
                <a:latin typeface="+mj-lt"/>
                <a:cs typeface="Calibri"/>
              </a:rPr>
              <a:t>nome</a:t>
            </a:r>
            <a:r>
              <a:rPr lang="pt-PT" sz="3200" spc="-5" dirty="0">
                <a:latin typeface="+mj-lt"/>
                <a:cs typeface="Calibri"/>
              </a:rPr>
              <a:t> e outras </a:t>
            </a:r>
            <a:r>
              <a:rPr lang="pt-PT" sz="3200" u="sng" spc="-5" dirty="0">
                <a:latin typeface="+mj-lt"/>
                <a:cs typeface="Calibri"/>
              </a:rPr>
              <a:t>propriedades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C574307-968B-485F-B44B-7E9DD6CFA00F}"/>
              </a:ext>
            </a:extLst>
          </p:cNvPr>
          <p:cNvSpPr txBox="1"/>
          <p:nvPr/>
        </p:nvSpPr>
        <p:spPr>
          <a:xfrm>
            <a:off x="1158614" y="3923782"/>
            <a:ext cx="8894632" cy="109581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Os arcos </a:t>
            </a:r>
            <a:r>
              <a:rPr lang="pt-PT" sz="3200" spc="-5" dirty="0">
                <a:latin typeface="+mj-lt"/>
                <a:cs typeface="Calibri"/>
              </a:rPr>
              <a:t>são </a:t>
            </a:r>
            <a:r>
              <a:rPr lang="pt-PT" sz="3200" spc="-5" dirty="0">
                <a:solidFill>
                  <a:srgbClr val="FF0000"/>
                </a:solidFill>
                <a:latin typeface="+mj-lt"/>
                <a:cs typeface="Calibri"/>
              </a:rPr>
              <a:t>conexões</a:t>
            </a:r>
            <a:r>
              <a:rPr lang="pt-PT" sz="3200" spc="-5" dirty="0">
                <a:latin typeface="+mj-lt"/>
                <a:cs typeface="Calibri"/>
              </a:rPr>
              <a:t> entre dois vértices e representam relações entre dois </a:t>
            </a:r>
            <a:r>
              <a:rPr lang="pt-PT" sz="3200" u="sng" spc="-5" dirty="0">
                <a:latin typeface="+mj-lt"/>
                <a:cs typeface="Calibri"/>
              </a:rPr>
              <a:t>objectos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1651962-4E4F-46D4-9CA4-20BEE053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6" r="33474" b="71617"/>
          <a:stretch/>
        </p:blipFill>
        <p:spPr>
          <a:xfrm>
            <a:off x="4584700" y="3027583"/>
            <a:ext cx="1295400" cy="97926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0BDEED4-0F12-49F6-95DD-CEECF5036766}"/>
              </a:ext>
            </a:extLst>
          </p:cNvPr>
          <p:cNvSpPr txBox="1"/>
          <p:nvPr/>
        </p:nvSpPr>
        <p:spPr>
          <a:xfrm>
            <a:off x="5609366" y="3762452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chemeClr val="bg1"/>
                </a:solidFill>
              </a:rPr>
              <a:t>V</a:t>
            </a:r>
            <a:r>
              <a:rPr lang="pt-PT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F6D7F9-EF8D-4D13-BC74-1B39EFC0E271}"/>
              </a:ext>
            </a:extLst>
          </p:cNvPr>
          <p:cNvSpPr txBox="1"/>
          <p:nvPr/>
        </p:nvSpPr>
        <p:spPr>
          <a:xfrm>
            <a:off x="5041900" y="3244850"/>
            <a:ext cx="60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V</a:t>
            </a:r>
            <a:r>
              <a:rPr lang="pt-PT" sz="1200" b="1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8D1FF50-BCF0-4BD7-9DE9-37EC4BA006E5}"/>
              </a:ext>
            </a:extLst>
          </p:cNvPr>
          <p:cNvGrpSpPr/>
          <p:nvPr/>
        </p:nvGrpSpPr>
        <p:grpSpPr>
          <a:xfrm>
            <a:off x="2984500" y="5278320"/>
            <a:ext cx="4695825" cy="2193249"/>
            <a:chOff x="2755900" y="4808025"/>
            <a:chExt cx="4667250" cy="2193249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0A5E693-4A2C-459C-85B3-2645F5D81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" t="36431"/>
            <a:stretch/>
          </p:blipFill>
          <p:spPr>
            <a:xfrm>
              <a:off x="2755900" y="4808025"/>
              <a:ext cx="4667250" cy="2193249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AA322F0-E6E1-4EE7-BE92-5B3251328898}"/>
                </a:ext>
              </a:extLst>
            </p:cNvPr>
            <p:cNvSpPr txBox="1"/>
            <p:nvPr/>
          </p:nvSpPr>
          <p:spPr>
            <a:xfrm>
              <a:off x="6746389" y="5373001"/>
              <a:ext cx="6096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PT" sz="2400" b="1" dirty="0">
                  <a:solidFill>
                    <a:srgbClr val="FF0000"/>
                  </a:solidFill>
                </a:rPr>
                <a:t>A</a:t>
              </a:r>
              <a:r>
                <a:rPr lang="pt-PT" sz="12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C7D3891-D498-41E5-A65E-56307FD014DC}"/>
                </a:ext>
              </a:extLst>
            </p:cNvPr>
            <p:cNvSpPr txBox="1"/>
            <p:nvPr/>
          </p:nvSpPr>
          <p:spPr>
            <a:xfrm>
              <a:off x="5629985" y="5725472"/>
              <a:ext cx="6096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PT" sz="2400" b="1" dirty="0">
                  <a:solidFill>
                    <a:srgbClr val="FF0000"/>
                  </a:solidFill>
                </a:rPr>
                <a:t>A</a:t>
              </a:r>
              <a:r>
                <a:rPr lang="pt-PT" sz="12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C5772A9-79F6-4656-B3E5-31D3A758DAA9}"/>
                </a:ext>
              </a:extLst>
            </p:cNvPr>
            <p:cNvSpPr txBox="1"/>
            <p:nvPr/>
          </p:nvSpPr>
          <p:spPr>
            <a:xfrm>
              <a:off x="4513581" y="5493439"/>
              <a:ext cx="6096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PT" sz="2400" b="1" dirty="0">
                  <a:solidFill>
                    <a:srgbClr val="FF0000"/>
                  </a:solidFill>
                </a:rPr>
                <a:t>A</a:t>
              </a:r>
              <a:r>
                <a:rPr lang="pt-PT" sz="1200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982FF5B-AD72-4AB2-8538-D59451D2C2AE}"/>
                </a:ext>
              </a:extLst>
            </p:cNvPr>
            <p:cNvSpPr txBox="1"/>
            <p:nvPr/>
          </p:nvSpPr>
          <p:spPr>
            <a:xfrm>
              <a:off x="3631827" y="5724271"/>
              <a:ext cx="6096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PT" sz="2400" b="1" dirty="0">
                  <a:solidFill>
                    <a:srgbClr val="FF0000"/>
                  </a:solidFill>
                </a:rPr>
                <a:t>A</a:t>
              </a:r>
              <a:r>
                <a:rPr lang="pt-PT" sz="1200" b="1" dirty="0">
                  <a:solidFill>
                    <a:srgbClr val="FF0000"/>
                  </a:solidFill>
                </a:rPr>
                <a:t>5</a:t>
              </a:r>
            </a:p>
          </p:txBody>
        </p:sp>
      </p:grpSp>
      <p:sp>
        <p:nvSpPr>
          <p:cNvPr id="26" name="object 3">
            <a:extLst>
              <a:ext uri="{FF2B5EF4-FFF2-40B4-BE49-F238E27FC236}">
                <a16:creationId xmlns:a16="http://schemas.microsoft.com/office/drawing/2014/main" id="{6DB88DF8-25BE-40D7-8386-9B759425DF02}"/>
              </a:ext>
            </a:extLst>
          </p:cNvPr>
          <p:cNvSpPr txBox="1"/>
          <p:nvPr/>
        </p:nvSpPr>
        <p:spPr>
          <a:xfrm>
            <a:off x="8626772" y="5471281"/>
            <a:ext cx="1219200" cy="603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spc="-5" dirty="0">
                <a:latin typeface="+mj-lt"/>
                <a:cs typeface="Calibri"/>
              </a:rPr>
              <a:t>arco</a:t>
            </a:r>
            <a:endParaRPr sz="3200" dirty="0">
              <a:latin typeface="+mj-lt"/>
              <a:cs typeface="Calibri"/>
            </a:endParaRPr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009BDDD1-EBE4-413B-BFB0-A6B19FCC3E11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7612753" y="5963734"/>
            <a:ext cx="858147" cy="1103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48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448432"/>
            <a:ext cx="350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4000" b="1" dirty="0">
                <a:solidFill>
                  <a:schemeClr val="tx1"/>
                </a:solidFill>
              </a:rPr>
              <a:t>Conceito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1B46840E-2BF6-4215-B05B-E0C515BF487A}"/>
              </a:ext>
            </a:extLst>
          </p:cNvPr>
          <p:cNvSpPr txBox="1"/>
          <p:nvPr/>
        </p:nvSpPr>
        <p:spPr>
          <a:xfrm>
            <a:off x="698500" y="3793116"/>
            <a:ext cx="9296400" cy="158825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Longitude de um caminho: </a:t>
            </a:r>
            <a:r>
              <a:rPr lang="en-US" sz="3200" spc="-5" dirty="0">
                <a:latin typeface="+mj-lt"/>
                <a:cs typeface="Calibri"/>
              </a:rPr>
              <a:t>É o </a:t>
            </a:r>
            <a:r>
              <a:rPr lang="en-US" sz="3200" spc="-5" dirty="0" err="1">
                <a:latin typeface="+mj-lt"/>
                <a:cs typeface="Calibri"/>
              </a:rPr>
              <a:t>número</a:t>
            </a:r>
            <a:r>
              <a:rPr lang="en-US" sz="3200" spc="-5" dirty="0">
                <a:latin typeface="+mj-lt"/>
                <a:cs typeface="Calibri"/>
              </a:rPr>
              <a:t> de </a:t>
            </a:r>
            <a:r>
              <a:rPr lang="en-US" sz="3200" spc="-5" dirty="0" err="1">
                <a:latin typeface="+mj-lt"/>
                <a:cs typeface="Calibri"/>
              </a:rPr>
              <a:t>arcos</a:t>
            </a:r>
            <a:r>
              <a:rPr lang="en-US" sz="3200" spc="-5" dirty="0">
                <a:latin typeface="+mj-lt"/>
                <a:cs typeface="Calibri"/>
              </a:rPr>
              <a:t> do </a:t>
            </a:r>
            <a:r>
              <a:rPr lang="en-US" sz="3200" spc="-5" dirty="0" err="1">
                <a:latin typeface="+mj-lt"/>
                <a:cs typeface="Calibri"/>
              </a:rPr>
              <a:t>caminho</a:t>
            </a:r>
            <a:r>
              <a:rPr lang="en-US" sz="3200" spc="-5" dirty="0">
                <a:latin typeface="+mj-lt"/>
                <a:cs typeface="Calibri"/>
              </a:rPr>
              <a:t>, que é </a:t>
            </a:r>
            <a:r>
              <a:rPr lang="en-US" sz="3200" spc="-5" dirty="0" err="1">
                <a:latin typeface="+mj-lt"/>
                <a:cs typeface="Calibri"/>
              </a:rPr>
              <a:t>quão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5" dirty="0" err="1">
                <a:latin typeface="+mj-lt"/>
                <a:cs typeface="Calibri"/>
              </a:rPr>
              <a:t>mesmo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b="1" spc="-5" dirty="0">
                <a:latin typeface="+mj-lt"/>
                <a:cs typeface="Calibri"/>
              </a:rPr>
              <a:t>n-1</a:t>
            </a:r>
            <a:r>
              <a:rPr lang="en-US" sz="3200" spc="-5" dirty="0">
                <a:latin typeface="+mj-lt"/>
                <a:cs typeface="Calibri"/>
              </a:rPr>
              <a:t>, </a:t>
            </a:r>
            <a:r>
              <a:rPr lang="en-US" sz="3200" spc="-5" dirty="0" err="1">
                <a:latin typeface="+mj-lt"/>
                <a:cs typeface="Calibri"/>
              </a:rPr>
              <a:t>sendo</a:t>
            </a:r>
            <a:r>
              <a:rPr lang="en-US" sz="3200" spc="-5" dirty="0">
                <a:latin typeface="+mj-lt"/>
                <a:cs typeface="Calibri"/>
              </a:rPr>
              <a:t> que </a:t>
            </a:r>
            <a:r>
              <a:rPr lang="en-US" sz="3200" b="1" spc="-5" dirty="0">
                <a:latin typeface="+mj-lt"/>
                <a:cs typeface="Calibri"/>
              </a:rPr>
              <a:t>n</a:t>
            </a:r>
            <a:r>
              <a:rPr lang="en-US" sz="3200" spc="-5" dirty="0">
                <a:latin typeface="+mj-lt"/>
                <a:cs typeface="Calibri"/>
              </a:rPr>
              <a:t> é a </a:t>
            </a:r>
            <a:r>
              <a:rPr lang="en-US" sz="3200" spc="-5" dirty="0" err="1">
                <a:latin typeface="+mj-lt"/>
                <a:cs typeface="Calibri"/>
              </a:rPr>
              <a:t>quantidade</a:t>
            </a:r>
            <a:r>
              <a:rPr lang="en-US" sz="3200" spc="-5" dirty="0">
                <a:latin typeface="+mj-lt"/>
                <a:cs typeface="Calibri"/>
              </a:rPr>
              <a:t> de </a:t>
            </a:r>
            <a:r>
              <a:rPr lang="en-US" sz="3200" spc="-5" dirty="0" err="1">
                <a:latin typeface="+mj-lt"/>
                <a:cs typeface="Calibri"/>
              </a:rPr>
              <a:t>nós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5" dirty="0" err="1">
                <a:latin typeface="+mj-lt"/>
                <a:cs typeface="Calibri"/>
              </a:rPr>
              <a:t>envoltos</a:t>
            </a:r>
            <a:r>
              <a:rPr lang="en-US" sz="3200" spc="-5" dirty="0">
                <a:latin typeface="+mj-lt"/>
                <a:cs typeface="Calibri"/>
              </a:rPr>
              <a:t> no </a:t>
            </a:r>
            <a:r>
              <a:rPr lang="en-US" sz="3200" spc="-5" dirty="0" err="1">
                <a:latin typeface="+mj-lt"/>
                <a:cs typeface="Calibri"/>
              </a:rPr>
              <a:t>caminho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5D6CF827-B761-4F29-8B9C-8A9561558541}"/>
              </a:ext>
            </a:extLst>
          </p:cNvPr>
          <p:cNvSpPr txBox="1"/>
          <p:nvPr/>
        </p:nvSpPr>
        <p:spPr>
          <a:xfrm>
            <a:off x="698500" y="1720850"/>
            <a:ext cx="9296400" cy="109581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r>
              <a:rPr lang="pt-PT" sz="3200" b="1" spc="-5" dirty="0">
                <a:latin typeface="+mj-lt"/>
                <a:cs typeface="Calibri"/>
              </a:rPr>
              <a:t>Caminho simples: </a:t>
            </a:r>
            <a:r>
              <a:rPr lang="en-US" sz="3200" spc="-5" dirty="0" err="1">
                <a:latin typeface="+mj-lt"/>
                <a:cs typeface="Calibri"/>
              </a:rPr>
              <a:t>caminho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5" dirty="0" err="1">
                <a:latin typeface="+mj-lt"/>
                <a:cs typeface="Calibri"/>
              </a:rPr>
              <a:t>cujos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5" dirty="0" err="1">
                <a:latin typeface="+mj-lt"/>
                <a:cs typeface="Calibri"/>
              </a:rPr>
              <a:t>vértices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u="sng" spc="-5" dirty="0" err="1">
                <a:latin typeface="+mj-lt"/>
                <a:cs typeface="Calibri"/>
              </a:rPr>
              <a:t>primeiro</a:t>
            </a:r>
            <a:r>
              <a:rPr lang="en-US" sz="3200" spc="-5" dirty="0">
                <a:latin typeface="+mj-lt"/>
                <a:cs typeface="Calibri"/>
              </a:rPr>
              <a:t> e o </a:t>
            </a:r>
            <a:r>
              <a:rPr lang="en-US" sz="3200" u="sng" spc="-5" dirty="0" err="1">
                <a:latin typeface="+mj-lt"/>
              </a:rPr>
              <a:t>último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5" dirty="0" err="1">
                <a:latin typeface="+mj-lt"/>
                <a:cs typeface="Calibri"/>
              </a:rPr>
              <a:t>são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5" dirty="0" err="1">
                <a:latin typeface="+mj-lt"/>
                <a:cs typeface="Calibri"/>
              </a:rPr>
              <a:t>distintos</a:t>
            </a:r>
            <a:r>
              <a:rPr lang="pt-PT" sz="3200" spc="-5" dirty="0">
                <a:latin typeface="+mj-lt"/>
                <a:cs typeface="Calibri"/>
              </a:rPr>
              <a:t>.</a:t>
            </a:r>
            <a:endParaRPr sz="3200" b="1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3001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1">
  <a:themeElements>
    <a:clrScheme name="Balcão Envidraçado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Balcão Envidraçado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38871ED0-1BAE-4B87-AC3D-25807DA7EDE8}" vid="{23811DF5-CE04-433B-9B62-5653B359BC4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897</TotalTime>
  <Words>981</Words>
  <Application>Microsoft Office PowerPoint</Application>
  <PresentationFormat>Personalizados</PresentationFormat>
  <Paragraphs>166</Paragraphs>
  <Slides>20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8" baseType="lpstr">
      <vt:lpstr>Calibri</vt:lpstr>
      <vt:lpstr>inherit</vt:lpstr>
      <vt:lpstr>Wingdings</vt:lpstr>
      <vt:lpstr>Arial</vt:lpstr>
      <vt:lpstr>Century Schoolbook</vt:lpstr>
      <vt:lpstr>Wingdings 2</vt:lpstr>
      <vt:lpstr>Arial Black</vt:lpstr>
      <vt:lpstr>Tema1</vt:lpstr>
      <vt:lpstr>UNIDADE II: GRAFOS</vt:lpstr>
      <vt:lpstr>Objectivos</vt:lpstr>
      <vt:lpstr>Conceito</vt:lpstr>
      <vt:lpstr>Conceito</vt:lpstr>
      <vt:lpstr>Conceito</vt:lpstr>
      <vt:lpstr>Conceito</vt:lpstr>
      <vt:lpstr>Conceito</vt:lpstr>
      <vt:lpstr>Conceito</vt:lpstr>
      <vt:lpstr>Conceito</vt:lpstr>
      <vt:lpstr>Conceito</vt:lpstr>
      <vt:lpstr>Conceito</vt:lpstr>
      <vt:lpstr>Conceito</vt:lpstr>
      <vt:lpstr>Enquadramento social </vt:lpstr>
      <vt:lpstr>Enquadramento social </vt:lpstr>
      <vt:lpstr>Enquadramento social </vt:lpstr>
      <vt:lpstr>Enquadramento social </vt:lpstr>
      <vt:lpstr>Enquadramento social </vt:lpstr>
      <vt:lpstr>Exercícios Propostos:</vt:lpstr>
      <vt:lpstr>Exercícios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Introduçao2015</dc:title>
  <dc:creator>Makili</dc:creator>
  <cp:lastModifiedBy>Zingadas</cp:lastModifiedBy>
  <cp:revision>150</cp:revision>
  <dcterms:created xsi:type="dcterms:W3CDTF">2021-02-07T11:15:38Z</dcterms:created>
  <dcterms:modified xsi:type="dcterms:W3CDTF">2021-06-08T13:11:42Z</dcterms:modified>
</cp:coreProperties>
</file>